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37" r:id="rId2"/>
    <p:sldId id="310" r:id="rId3"/>
    <p:sldId id="311" r:id="rId4"/>
    <p:sldId id="260" r:id="rId5"/>
    <p:sldId id="312" r:id="rId6"/>
    <p:sldId id="261" r:id="rId7"/>
    <p:sldId id="280" r:id="rId8"/>
    <p:sldId id="269" r:id="rId9"/>
    <p:sldId id="313" r:id="rId10"/>
    <p:sldId id="314" r:id="rId11"/>
    <p:sldId id="263" r:id="rId12"/>
    <p:sldId id="264" r:id="rId13"/>
    <p:sldId id="265" r:id="rId14"/>
    <p:sldId id="266" r:id="rId15"/>
    <p:sldId id="267" r:id="rId16"/>
    <p:sldId id="315" r:id="rId17"/>
    <p:sldId id="316" r:id="rId18"/>
    <p:sldId id="317" r:id="rId19"/>
    <p:sldId id="318" r:id="rId20"/>
    <p:sldId id="319" r:id="rId21"/>
    <p:sldId id="320" r:id="rId22"/>
    <p:sldId id="274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4" r:id="rId36"/>
    <p:sldId id="335" r:id="rId37"/>
    <p:sldId id="304" r:id="rId38"/>
    <p:sldId id="33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99FF"/>
    <a:srgbClr val="6699FF"/>
    <a:srgbClr val="3399FF"/>
    <a:srgbClr val="CC0000"/>
    <a:srgbClr val="C0C0C0"/>
    <a:srgbClr val="DDDDDD"/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6276803118908406E-2"/>
          <c:y val="4.47761194029851E-2"/>
          <c:w val="0.91812865497076002"/>
          <c:h val="0.779850746268657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rgbClr val="63AAFE"/>
            </a:solidFill>
            <a:ln w="1260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0-1m</c:v>
                </c:pt>
                <c:pt idx="1">
                  <c:v>1-10m</c:v>
                </c:pt>
                <c:pt idx="2">
                  <c:v>10-100m</c:v>
                </c:pt>
                <c:pt idx="3">
                  <c:v>100-1,000m</c:v>
                </c:pt>
                <c:pt idx="4">
                  <c:v>1-10km</c:v>
                </c:pt>
                <c:pt idx="5">
                  <c:v>10-100km</c:v>
                </c:pt>
                <c:pt idx="6">
                  <c:v>&gt;100km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446272"/>
        <c:axId val="48653824"/>
        <c:axId val="0"/>
      </c:bar3DChart>
      <c:catAx>
        <c:axId val="4344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Estimación</a:t>
                </a:r>
                <a:r>
                  <a:rPr lang="en-US" dirty="0" smtClean="0"/>
                  <a:t> de</a:t>
                </a:r>
                <a:r>
                  <a:rPr lang="en-US" baseline="0" dirty="0" smtClean="0"/>
                  <a:t>l </a:t>
                </a:r>
                <a:r>
                  <a:rPr lang="en-US" baseline="0" dirty="0" err="1" smtClean="0"/>
                  <a:t>grosor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spPr>
          <a:ln w="31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653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653824"/>
        <c:scaling>
          <c:orientation val="minMax"/>
        </c:scaling>
        <c:delete val="0"/>
        <c:axPos val="l"/>
        <c:majorGridlines>
          <c:spPr>
            <a:ln w="315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Número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respuestas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446272"/>
        <c:crosses val="autoZero"/>
        <c:crossBetween val="between"/>
        <c:majorUnit val="1"/>
      </c:valAx>
      <c:spPr>
        <a:noFill/>
        <a:ln w="252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97701149425"/>
          <c:y val="6.5395095367847406E-2"/>
          <c:w val="0.81034482758620696"/>
          <c:h val="0.694822888283379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km</c:v>
                </c:pt>
              </c:strCache>
            </c:strRef>
          </c:tx>
          <c:spPr>
            <a:ln w="37914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8.0999999999999997E-8</c:v>
                </c:pt>
                <c:pt idx="1">
                  <c:v>1.6199999999999999E-7</c:v>
                </c:pt>
                <c:pt idx="2">
                  <c:v>3.2399999999999999E-7</c:v>
                </c:pt>
                <c:pt idx="3">
                  <c:v>6.4799999999999998E-7</c:v>
                </c:pt>
                <c:pt idx="4">
                  <c:v>1.296E-6</c:v>
                </c:pt>
                <c:pt idx="5">
                  <c:v>2.5919999999999999E-6</c:v>
                </c:pt>
                <c:pt idx="6">
                  <c:v>5.1839999999999998E-6</c:v>
                </c:pt>
                <c:pt idx="7">
                  <c:v>1.0368E-5</c:v>
                </c:pt>
                <c:pt idx="8">
                  <c:v>2.0735999999999999E-5</c:v>
                </c:pt>
                <c:pt idx="9">
                  <c:v>4.1471999999999999E-5</c:v>
                </c:pt>
                <c:pt idx="10">
                  <c:v>8.2943999999999997E-5</c:v>
                </c:pt>
                <c:pt idx="11">
                  <c:v>1.6588799999999999E-4</c:v>
                </c:pt>
                <c:pt idx="12">
                  <c:v>3.3177599999999999E-4</c:v>
                </c:pt>
                <c:pt idx="13">
                  <c:v>6.6355199999999998E-4</c:v>
                </c:pt>
                <c:pt idx="14">
                  <c:v>1.327104E-3</c:v>
                </c:pt>
                <c:pt idx="15">
                  <c:v>2.6542079999999999E-3</c:v>
                </c:pt>
                <c:pt idx="16">
                  <c:v>5.3084159999999998E-3</c:v>
                </c:pt>
                <c:pt idx="17">
                  <c:v>1.0616832E-2</c:v>
                </c:pt>
                <c:pt idx="18">
                  <c:v>2.1233663999999999E-2</c:v>
                </c:pt>
                <c:pt idx="19">
                  <c:v>4.2467327999999999E-2</c:v>
                </c:pt>
                <c:pt idx="20">
                  <c:v>8.4934655999999997E-2</c:v>
                </c:pt>
                <c:pt idx="21">
                  <c:v>0.16986931199999999</c:v>
                </c:pt>
                <c:pt idx="22">
                  <c:v>0.33973862399999999</c:v>
                </c:pt>
                <c:pt idx="23">
                  <c:v>0.67947724799999998</c:v>
                </c:pt>
                <c:pt idx="24">
                  <c:v>1.358954496</c:v>
                </c:pt>
                <c:pt idx="25">
                  <c:v>2.7179089919999999</c:v>
                </c:pt>
                <c:pt idx="26">
                  <c:v>5.4358179839999998</c:v>
                </c:pt>
                <c:pt idx="27">
                  <c:v>10.87163597</c:v>
                </c:pt>
                <c:pt idx="28">
                  <c:v>21.74327194</c:v>
                </c:pt>
                <c:pt idx="29">
                  <c:v>43.486543869999998</c:v>
                </c:pt>
                <c:pt idx="30">
                  <c:v>86.973087739999997</c:v>
                </c:pt>
                <c:pt idx="31">
                  <c:v>173.94617550000001</c:v>
                </c:pt>
                <c:pt idx="32">
                  <c:v>347.89235100000002</c:v>
                </c:pt>
                <c:pt idx="33">
                  <c:v>695.78470200000004</c:v>
                </c:pt>
                <c:pt idx="34">
                  <c:v>1391.5694040000001</c:v>
                </c:pt>
                <c:pt idx="35">
                  <c:v>2783.1388080000002</c:v>
                </c:pt>
                <c:pt idx="36">
                  <c:v>5566.2776159999976</c:v>
                </c:pt>
                <c:pt idx="37">
                  <c:v>11132.55523</c:v>
                </c:pt>
                <c:pt idx="38">
                  <c:v>22265.11046</c:v>
                </c:pt>
                <c:pt idx="39">
                  <c:v>44530.22092</c:v>
                </c:pt>
                <c:pt idx="40">
                  <c:v>89060.441849999959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50464"/>
        <c:axId val="47552384"/>
      </c:lineChart>
      <c:catAx>
        <c:axId val="47550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9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err="1" smtClean="0"/>
                  <a:t>Doblez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4310344827586199"/>
              <c:y val="0.89373297002724805"/>
            </c:manualLayout>
          </c:layout>
          <c:overlay val="0"/>
          <c:spPr>
            <a:noFill/>
            <a:ln w="252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59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9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55238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47552384"/>
        <c:scaling>
          <c:orientation val="minMax"/>
        </c:scaling>
        <c:delete val="0"/>
        <c:axPos val="l"/>
        <c:majorGridlines>
          <c:spPr>
            <a:ln w="315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9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err="1" smtClean="0"/>
                  <a:t>Ancho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9310344827586E-2"/>
              <c:y val="0.22343324250681201"/>
            </c:manualLayout>
          </c:layout>
          <c:overlay val="0"/>
          <c:spPr>
            <a:noFill/>
            <a:ln w="25276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5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9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550464"/>
        <c:crosses val="autoZero"/>
        <c:crossBetween val="between"/>
        <c:minorUnit val="1000"/>
      </c:valAx>
      <c:spPr>
        <a:noFill/>
        <a:ln w="12638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EE39024-0B42-8D45-8A7D-B8BCCD676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4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BD5D81C-1C52-D644-84BF-BA1DD7F8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6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83B6A9-A4AA-404A-BB03-09F35E6FC92A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83B6A9-A4AA-404A-BB03-09F35E6FC92A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F7D5AA-87B1-9F46-AC1A-B200C6542C54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This to be filled in during class.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59CA-4D64-1049-96A6-509BC3320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6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4ED7-087C-3E43-8F52-9FCDC29F1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6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7D8EB-9E38-E242-A8B0-F5E00C680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70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396D-8684-DF4C-A76A-62A8DB56B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22642-8222-9348-9C02-F15FDFC44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8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EAEE-A715-1B43-BEB4-3E82D6EC4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3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AEEC5-0D72-1A43-A573-341D81732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72A9-488B-7849-B2B6-7F6744B71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3CB19-8F4C-C345-8E6F-401419122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A90A-C7AA-0B48-803D-1A51E25BC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1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02B4-0448-A54D-A04D-392A2CA12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B780A-F099-DB4A-9E45-63969E775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00C2C-1340-164A-AEBB-0DF346B27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5606B-5BEC-4443-8AD0-CC76EE9A8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8320C-7B43-AB4E-84ED-1A071AF6F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7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F20091A-F6C2-8440-B3C1-05BAEA662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per-paper.com/weigh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hometown.aol.com/eventr87/images/horsie.jpg&amp;imgrefurl=http://hometown.aol.com/eventr87/images/&amp;h=317&amp;w=348&amp;sz=18&amp;tbnid=gC1pb4ChXGIJ:&amp;tbnh=105&amp;tbnw=115&amp;start=5&amp;prev=/images?q=horsie&amp;hl=en&amp;lr=&amp;client=REAL-tb&amp;rls=RNWA,RNWA:2003-35,RNWA:en&amp;sa=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google.com/imgres?imgurl=http://web.mit.edu/marissav/www/images/goat.JPG&amp;imgrefurl=http://web.mit.edu/marissav/www/tq.html&amp;h=200&amp;w=200&amp;sz=10&amp;tbnid=vAe7M6-60N0J:&amp;tbnh=99&amp;tbnw=99&amp;start=2&amp;prev=/images?q=goat&amp;hl=en&amp;lr=&amp;client=REAL-tb&amp;rls=RNWA,RNWA:2003-35,RNWA:en&amp;sa=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wso.williams.edu:8000/~mpaarlbe/graphics/cow.jpeg&amp;imgrefurl=http://alpie.net/&amp;h=220&amp;w=279&amp;sz=20&amp;tbnid=foulJ-Zq8YcJ:&amp;tbnh=85&amp;tbnw=108&amp;start=29&amp;prev=/images?q=cow&amp;start=20&amp;hl=en&amp;lr=&amp;client=REAL-tb&amp;rls=RNWA,RNWA:2003-35,RNWA:en&amp;sa=N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4.emf"/><Relationship Id="rId4" Type="http://schemas.openxmlformats.org/officeDocument/2006/relationships/hyperlink" Target="http://images.google.com/imgres?imgurl=http://www.schools.pinellas.k12.fl.us/gallery/variety/sheep.gif&amp;imgrefurl=http://uzi4u.stumbleupon.com/&amp;h=192&amp;w=148&amp;sz=6&amp;tbnid=jRJDJ7WG6bIJ:&amp;tbnh=97&amp;tbnw=75&amp;start=5&amp;prev=/images?q=sheep&amp;hl=en&amp;lr=&amp;client=REAL-tb&amp;rls=RNWA,RNWA:2003-35,RNWA:en" TargetMode="External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Uso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de la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modelación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herramienta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mejorar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enseñanza</a:t>
            </a:r>
            <a:endParaRPr lang="en-US" sz="3600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90"/>
                </a:solidFill>
                <a:cs typeface="+mn-cs"/>
              </a:rPr>
              <a:t>Charles Nicholson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0090"/>
                </a:solidFill>
                <a:cs typeface="+mn-cs"/>
              </a:rPr>
              <a:t>Department of Supply Chain &amp; Information Systems</a:t>
            </a:r>
          </a:p>
          <a:p>
            <a:pPr eaLnBrk="1" hangingPunct="1">
              <a:defRPr/>
            </a:pPr>
            <a:r>
              <a:rPr lang="en-US" sz="1600" dirty="0" err="1" smtClean="0">
                <a:solidFill>
                  <a:srgbClr val="000090"/>
                </a:solidFill>
                <a:cs typeface="+mn-cs"/>
              </a:rPr>
              <a:t>Smeal</a:t>
            </a:r>
            <a:r>
              <a:rPr lang="en-US" sz="1600" dirty="0" smtClean="0">
                <a:solidFill>
                  <a:srgbClr val="000090"/>
                </a:solidFill>
                <a:cs typeface="+mn-cs"/>
              </a:rPr>
              <a:t> College of Business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0090"/>
                </a:solidFill>
                <a:cs typeface="+mn-cs"/>
              </a:rPr>
              <a:t>Penn State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675846"/>
            <a:ext cx="2667000" cy="953553"/>
          </a:xfrm>
          <a:prstGeom prst="rect">
            <a:avLst/>
          </a:prstGeom>
        </p:spPr>
      </p:pic>
      <p:pic>
        <p:nvPicPr>
          <p:cNvPr id="6" name="Picture 5" descr="Screen Shot 2013-10-04 at 4.50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91200"/>
            <a:ext cx="3886200" cy="79643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3538" y="304800"/>
            <a:ext cx="858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err="1">
                <a:solidFill>
                  <a:srgbClr val="FF0000"/>
                </a:solidFill>
              </a:rPr>
              <a:t>Innovación</a:t>
            </a:r>
            <a:r>
              <a:rPr lang="en-US" sz="1800" b="1" dirty="0">
                <a:solidFill>
                  <a:srgbClr val="FF0000"/>
                </a:solidFill>
              </a:rPr>
              <a:t> de la </a:t>
            </a:r>
            <a:r>
              <a:rPr lang="en-US" sz="1800" b="1" dirty="0" err="1">
                <a:solidFill>
                  <a:srgbClr val="FF0000"/>
                </a:solidFill>
              </a:rPr>
              <a:t>enseñanza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universitaria</a:t>
            </a:r>
            <a:r>
              <a:rPr lang="en-US" sz="1800" b="1" dirty="0">
                <a:solidFill>
                  <a:srgbClr val="FF0000"/>
                </a:solidFill>
              </a:rPr>
              <a:t> en </a:t>
            </a:r>
            <a:r>
              <a:rPr lang="en-US" sz="1800" b="1" dirty="0" err="1">
                <a:solidFill>
                  <a:srgbClr val="FF0000"/>
                </a:solidFill>
              </a:rPr>
              <a:t>agricultura</a:t>
            </a:r>
            <a:r>
              <a:rPr lang="en-US" sz="1800" b="1" dirty="0">
                <a:solidFill>
                  <a:srgbClr val="FF0000"/>
                </a:solidFill>
              </a:rPr>
              <a:t> y </a:t>
            </a:r>
            <a:r>
              <a:rPr lang="en-US" sz="1800" b="1" dirty="0" err="1">
                <a:solidFill>
                  <a:srgbClr val="FF0000"/>
                </a:solidFill>
              </a:rPr>
              <a:t>recursos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naturales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ES_tradnl" sz="1800" dirty="0">
                <a:solidFill>
                  <a:srgbClr val="FF0000"/>
                </a:solidFill>
              </a:rPr>
              <a:t>Octubre 15 al 17 </a:t>
            </a:r>
            <a:r>
              <a:rPr lang="es-ES_tradnl" sz="1800" dirty="0" smtClean="0">
                <a:solidFill>
                  <a:srgbClr val="FF0000"/>
                </a:solidFill>
              </a:rPr>
              <a:t>de 2013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52600"/>
            <a:ext cx="4038600" cy="40386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¿Son </a:t>
            </a:r>
            <a:r>
              <a:rPr lang="en-US" dirty="0" err="1" smtClean="0"/>
              <a:t>correctos</a:t>
            </a:r>
            <a:r>
              <a:rPr lang="en-US" dirty="0" smtClean="0"/>
              <a:t> </a:t>
            </a:r>
            <a:r>
              <a:rPr lang="en-US" dirty="0" err="1" smtClean="0"/>
              <a:t>nuestros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mentales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1:  El </a:t>
            </a:r>
            <a:r>
              <a:rPr lang="en-US" dirty="0" err="1" smtClean="0"/>
              <a:t>Juego</a:t>
            </a:r>
            <a:r>
              <a:rPr lang="en-US" dirty="0" smtClean="0"/>
              <a:t> “</a:t>
            </a:r>
            <a:r>
              <a:rPr lang="en-US" dirty="0" err="1" smtClean="0"/>
              <a:t>Dobla</a:t>
            </a:r>
            <a:r>
              <a:rPr lang="en-US" dirty="0" smtClean="0"/>
              <a:t>-la-</a:t>
            </a:r>
            <a:r>
              <a:rPr lang="en-US" dirty="0" err="1" smtClean="0"/>
              <a:t>Hoja</a:t>
            </a:r>
            <a:r>
              <a:rPr lang="en-US" dirty="0" smtClean="0"/>
              <a:t>”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fuera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posible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doblar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hoja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papel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40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veces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dirty="0" smtClean="0"/>
              <a:t>¿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Cuál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sería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grosor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de la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hoja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¿0 - 1 m?</a:t>
            </a:r>
          </a:p>
          <a:p>
            <a:r>
              <a:rPr lang="en-US" dirty="0" smtClean="0"/>
              <a:t>¿1 – 10 m?</a:t>
            </a:r>
          </a:p>
          <a:p>
            <a:r>
              <a:rPr lang="en-US" dirty="0" smtClean="0"/>
              <a:t>¿10 – 100 m?</a:t>
            </a:r>
          </a:p>
          <a:p>
            <a:r>
              <a:rPr lang="en-US" dirty="0" smtClean="0"/>
              <a:t>¿100 – 1000 m?</a:t>
            </a:r>
          </a:p>
          <a:p>
            <a:r>
              <a:rPr lang="en-US" dirty="0" smtClean="0"/>
              <a:t>¿1 – 10 km?</a:t>
            </a:r>
          </a:p>
          <a:p>
            <a:r>
              <a:rPr lang="en-US" dirty="0" smtClean="0"/>
              <a:t>¿10 – 100 km?</a:t>
            </a:r>
          </a:p>
          <a:p>
            <a:r>
              <a:rPr lang="en-US" dirty="0" smtClean="0"/>
              <a:t>¿&gt; 100 km?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563880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¿</a:t>
            </a:r>
            <a:r>
              <a:rPr lang="en-US" dirty="0" err="1" smtClean="0">
                <a:solidFill>
                  <a:srgbClr val="0000FF"/>
                </a:solidFill>
              </a:rPr>
              <a:t>Nos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sirve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como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err="1" smtClean="0">
                <a:solidFill>
                  <a:srgbClr val="0000FF"/>
                </a:solidFill>
              </a:rPr>
              <a:t>información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Arial" charset="0"/>
                <a:ea typeface="ＭＳ Ｐゴシック" charset="0"/>
                <a:cs typeface="ＭＳ Ｐゴシック" charset="0"/>
              </a:rPr>
              <a:t>Frecuencia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err="1" smtClean="0">
                <a:latin typeface="Arial" charset="0"/>
                <a:ea typeface="ＭＳ Ｐゴシック" charset="0"/>
                <a:cs typeface="ＭＳ Ｐゴシック" charset="0"/>
              </a:rPr>
              <a:t>típica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4000" dirty="0" err="1" smtClean="0">
                <a:latin typeface="Arial" charset="0"/>
                <a:ea typeface="ＭＳ Ｐゴシック" charset="0"/>
                <a:cs typeface="ＭＳ Ｐゴシック" charset="0"/>
              </a:rPr>
              <a:t>estimaciones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74698590"/>
              </p:ext>
            </p:extLst>
          </p:nvPr>
        </p:nvGraphicFramePr>
        <p:xfrm>
          <a:off x="519113" y="1651000"/>
          <a:ext cx="8102600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El valor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orrecto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89,060 km!</a:t>
            </a: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(2 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veces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circunferencia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de la 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tierra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(1/4 la 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distancia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entre la 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tierra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y la </a:t>
            </a:r>
            <a:r>
              <a:rPr lang="en-US" sz="2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luna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¿</a:t>
            </a:r>
            <a:r>
              <a:rPr lang="en-US" sz="3600" dirty="0" err="1" smtClean="0">
                <a:latin typeface="Arial" charset="0"/>
                <a:ea typeface="ＭＳ Ｐゴシック" charset="0"/>
                <a:cs typeface="ＭＳ Ｐゴシック" charset="0"/>
              </a:rPr>
              <a:t>Nuestra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Arial" charset="0"/>
                <a:ea typeface="ＭＳ Ｐゴシック" charset="0"/>
                <a:cs typeface="ＭＳ Ｐゴシック" charset="0"/>
              </a:rPr>
              <a:t>intuición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Arial" charset="0"/>
                <a:ea typeface="ＭＳ Ｐゴシック" charset="0"/>
                <a:cs typeface="ＭＳ Ｐゴシック" charset="0"/>
              </a:rPr>
              <a:t>sirve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Representación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gráfica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85042489"/>
              </p:ext>
            </p:extLst>
          </p:nvPr>
        </p:nvGraphicFramePr>
        <p:xfrm>
          <a:off x="511175" y="1651000"/>
          <a:ext cx="8120063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modelo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sencillo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ayuda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fórmula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Grosor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función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doblez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Grosor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Inicial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* 2</a:t>
            </a:r>
            <a:r>
              <a:rPr lang="en-US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doblez</a:t>
            </a:r>
            <a:endParaRPr lang="en-US" baseline="30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Grosor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inicial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dirty="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0.081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(</a:t>
            </a:r>
            <a:r>
              <a:rPr lang="en-US" dirty="0">
                <a:latin typeface="Arial" charset="0"/>
                <a:ea typeface="ＭＳ Ｐゴシック" charset="0"/>
                <a:hlinkClick r:id="rId2"/>
              </a:rPr>
              <a:t>www.paper-paper.com/weight.html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89,060,441,849.86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89,060.4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Ejercicio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demuestra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Nuestra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intuición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puede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incorrecta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aún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caso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de un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sistema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sencillo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(Se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puede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ver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hoja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y el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proceso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como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sistema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¿Y en </a:t>
            </a:r>
            <a:r>
              <a:rPr lang="en-US" dirty="0" err="1" smtClean="0">
                <a:latin typeface="Arial" charset="0"/>
                <a:ea typeface="ＭＳ Ｐゴシック" charset="0"/>
              </a:rPr>
              <a:t>casos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más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complejos</a:t>
            </a:r>
            <a:r>
              <a:rPr lang="en-US" dirty="0" smtClean="0">
                <a:latin typeface="Arial" charset="0"/>
                <a:ea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/>
              <a:t>m</a:t>
            </a:r>
            <a:r>
              <a:rPr lang="en-US" dirty="0" err="1" smtClean="0"/>
              <a:t>odelos</a:t>
            </a:r>
            <a:r>
              <a:rPr lang="en-US" dirty="0" smtClean="0"/>
              <a:t> en la </a:t>
            </a:r>
            <a:r>
              <a:rPr lang="en-US" dirty="0" err="1" smtClean="0"/>
              <a:t>enseñanza</a:t>
            </a:r>
            <a:r>
              <a:rPr lang="en-US" dirty="0" smtClean="0"/>
              <a:t>: 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ejemplos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conceptuales</a:t>
            </a:r>
            <a:endParaRPr lang="en-US" dirty="0" smtClean="0"/>
          </a:p>
          <a:p>
            <a:r>
              <a:rPr lang="en-US" dirty="0" err="1" smtClean="0"/>
              <a:t>Juegos</a:t>
            </a:r>
            <a:endParaRPr lang="en-US" dirty="0"/>
          </a:p>
          <a:p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cuantitavos</a:t>
            </a:r>
            <a:endParaRPr lang="en-US" dirty="0" smtClean="0"/>
          </a:p>
          <a:p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modelos</a:t>
            </a:r>
            <a:r>
              <a:rPr lang="en-US" dirty="0" smtClean="0"/>
              <a:t> en </a:t>
            </a:r>
            <a:r>
              <a:rPr lang="en-US" dirty="0" err="1" smtClean="0"/>
              <a:t>grupos</a:t>
            </a:r>
            <a:r>
              <a:rPr lang="en-US" dirty="0" smtClean="0"/>
              <a:t> (“Group model building”)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</a:t>
            </a:r>
            <a:r>
              <a:rPr lang="en-US" dirty="0" smtClean="0"/>
              <a:t>1: 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conceptuales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Uso</a:t>
            </a:r>
            <a:r>
              <a:rPr lang="en-US" dirty="0" smtClean="0"/>
              <a:t>:  </a:t>
            </a:r>
            <a:r>
              <a:rPr lang="en-US" dirty="0" err="1" smtClean="0"/>
              <a:t>Curso</a:t>
            </a:r>
            <a:r>
              <a:rPr lang="en-US" dirty="0" smtClean="0"/>
              <a:t> de </a:t>
            </a:r>
            <a:r>
              <a:rPr lang="en-US" dirty="0" err="1" smtClean="0"/>
              <a:t>zootecnía</a:t>
            </a:r>
            <a:r>
              <a:rPr lang="en-US" dirty="0" smtClean="0"/>
              <a:t>/</a:t>
            </a:r>
            <a:r>
              <a:rPr lang="en-US" dirty="0" err="1" smtClean="0"/>
              <a:t>agricultura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 smtClean="0"/>
          </a:p>
          <a:p>
            <a:r>
              <a:rPr lang="en-US" u="sng" dirty="0" err="1" smtClean="0">
                <a:solidFill>
                  <a:srgbClr val="FF0000"/>
                </a:solidFill>
              </a:rPr>
              <a:t>Proceso</a:t>
            </a:r>
            <a:r>
              <a:rPr lang="en-US" dirty="0" smtClean="0"/>
              <a:t>: 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usan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/>
              <a:t> </a:t>
            </a:r>
            <a:r>
              <a:rPr lang="en-US" dirty="0" smtClean="0"/>
              <a:t>de un </a:t>
            </a:r>
            <a:r>
              <a:rPr lang="en-US" dirty="0" err="1" smtClean="0"/>
              <a:t>artículo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contenido</a:t>
            </a:r>
            <a:r>
              <a:rPr lang="en-US" dirty="0" smtClean="0"/>
              <a:t> de </a:t>
            </a:r>
            <a:r>
              <a:rPr lang="en-US" dirty="0" err="1" smtClean="0"/>
              <a:t>nutrientes</a:t>
            </a:r>
            <a:r>
              <a:rPr lang="en-US" dirty="0" smtClean="0"/>
              <a:t> en el </a:t>
            </a:r>
            <a:r>
              <a:rPr lang="en-US" dirty="0" err="1" smtClean="0"/>
              <a:t>suelo</a:t>
            </a:r>
            <a:r>
              <a:rPr lang="en-US" dirty="0" smtClean="0"/>
              <a:t>, </a:t>
            </a:r>
            <a:r>
              <a:rPr lang="en-US" dirty="0" err="1" smtClean="0"/>
              <a:t>trabajan</a:t>
            </a:r>
            <a:r>
              <a:rPr lang="en-US" dirty="0" smtClean="0"/>
              <a:t> en </a:t>
            </a:r>
            <a:r>
              <a:rPr lang="en-US" dirty="0" err="1" smtClean="0"/>
              <a:t>grupos</a:t>
            </a:r>
            <a:endParaRPr lang="en-US" dirty="0" smtClean="0"/>
          </a:p>
          <a:p>
            <a:r>
              <a:rPr lang="en-US" u="sng" dirty="0" err="1" smtClean="0">
                <a:solidFill>
                  <a:srgbClr val="FF0000"/>
                </a:solidFill>
              </a:rPr>
              <a:t>Objetivos</a:t>
            </a:r>
            <a:r>
              <a:rPr lang="en-US" dirty="0" smtClean="0"/>
              <a:t>: 1) </a:t>
            </a:r>
            <a:r>
              <a:rPr lang="en-US" dirty="0" err="1" smtClean="0"/>
              <a:t>desarrollar</a:t>
            </a:r>
            <a:r>
              <a:rPr lang="en-US" dirty="0" smtClean="0"/>
              <a:t> un </a:t>
            </a:r>
            <a:r>
              <a:rPr lang="en-US" dirty="0" err="1" smtClean="0"/>
              <a:t>modelo</a:t>
            </a:r>
            <a:r>
              <a:rPr lang="en-US" dirty="0" smtClean="0"/>
              <a:t> conceptual del </a:t>
            </a:r>
            <a:r>
              <a:rPr lang="en-US" dirty="0" err="1" smtClean="0"/>
              <a:t>sistema</a:t>
            </a:r>
            <a:r>
              <a:rPr lang="en-US" dirty="0" smtClean="0"/>
              <a:t>, </a:t>
            </a:r>
            <a:r>
              <a:rPr lang="en-US" dirty="0" err="1" smtClean="0"/>
              <a:t>consistente</a:t>
            </a:r>
            <a:r>
              <a:rPr lang="en-US" dirty="0" smtClean="0"/>
              <a:t> con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(</a:t>
            </a:r>
            <a:r>
              <a:rPr lang="en-US" dirty="0" err="1" smtClean="0"/>
              <a:t>observaciones</a:t>
            </a:r>
            <a:r>
              <a:rPr lang="en-US" dirty="0" smtClean="0"/>
              <a:t>); 2) </a:t>
            </a:r>
            <a:r>
              <a:rPr lang="en-US" dirty="0" err="1" smtClean="0"/>
              <a:t>práctica</a:t>
            </a:r>
            <a:r>
              <a:rPr lang="en-US" dirty="0" smtClean="0"/>
              <a:t> de “</a:t>
            </a:r>
            <a:r>
              <a:rPr lang="en-US" dirty="0" err="1" smtClean="0"/>
              <a:t>herramientas</a:t>
            </a:r>
            <a:r>
              <a:rPr lang="en-US" dirty="0" smtClean="0"/>
              <a:t> de </a:t>
            </a:r>
            <a:r>
              <a:rPr lang="en-US" dirty="0" err="1" smtClean="0"/>
              <a:t>mapeo</a:t>
            </a:r>
            <a:r>
              <a:rPr lang="en-US" dirty="0" smtClean="0"/>
              <a:t>”; 3)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s-CL" dirty="0" smtClean="0"/>
              <a:t>información</a:t>
            </a:r>
            <a:r>
              <a:rPr lang="en-US" dirty="0" smtClean="0"/>
              <a:t> </a:t>
            </a:r>
            <a:r>
              <a:rPr lang="en-US" dirty="0" smtClean="0"/>
              <a:t>clave</a:t>
            </a:r>
          </a:p>
        </p:txBody>
      </p:sp>
    </p:spTree>
    <p:extLst>
      <p:ext uri="{BB962C8B-B14F-4D97-AF65-F5344CB8AC3E}">
        <p14:creationId xmlns:p14="http://schemas.microsoft.com/office/powerpoint/2010/main" val="383441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1: </a:t>
            </a:r>
            <a:r>
              <a:rPr lang="en-US" dirty="0" err="1" smtClean="0"/>
              <a:t>Modelo</a:t>
            </a:r>
            <a:r>
              <a:rPr lang="en-US" dirty="0" smtClean="0"/>
              <a:t> Conceptual</a:t>
            </a:r>
            <a:endParaRPr lang="en-US" sz="3800" dirty="0"/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71575"/>
            <a:ext cx="7696200" cy="5686425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4724400" y="6096000"/>
            <a:ext cx="4191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Una</a:t>
            </a:r>
            <a:r>
              <a:rPr lang="en-US" dirty="0" smtClean="0">
                <a:solidFill>
                  <a:srgbClr val="0000FF"/>
                </a:solidFill>
              </a:rPr>
              <a:t> “</a:t>
            </a:r>
            <a:r>
              <a:rPr lang="en-US" dirty="0" err="1" smtClean="0">
                <a:solidFill>
                  <a:srgbClr val="0000FF"/>
                </a:solidFill>
              </a:rPr>
              <a:t>herramienta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mapeo</a:t>
            </a:r>
            <a:r>
              <a:rPr lang="en-US" dirty="0" smtClean="0">
                <a:solidFill>
                  <a:srgbClr val="0000FF"/>
                </a:solidFill>
              </a:rPr>
              <a:t>”:  </a:t>
            </a:r>
            <a:r>
              <a:rPr lang="en-US" dirty="0" err="1" smtClean="0">
                <a:solidFill>
                  <a:srgbClr val="0000FF"/>
                </a:solidFill>
              </a:rPr>
              <a:t>diagrama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ciclos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causales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(DCC)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2: </a:t>
            </a:r>
            <a:r>
              <a:rPr lang="en-US" dirty="0" err="1" smtClean="0"/>
              <a:t>Juegos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matemático</a:t>
            </a:r>
            <a:r>
              <a:rPr lang="en-US" dirty="0" smtClean="0"/>
              <a:t> de </a:t>
            </a:r>
            <a:r>
              <a:rPr lang="en-US" dirty="0" err="1" smtClean="0"/>
              <a:t>pastoreo</a:t>
            </a:r>
            <a:r>
              <a:rPr lang="en-US" dirty="0" smtClean="0"/>
              <a:t> (Parsons)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Uso</a:t>
            </a:r>
            <a:r>
              <a:rPr lang="en-US" dirty="0" smtClean="0"/>
              <a:t>:  </a:t>
            </a:r>
            <a:r>
              <a:rPr lang="en-US" dirty="0" err="1" smtClean="0"/>
              <a:t>curso</a:t>
            </a:r>
            <a:r>
              <a:rPr lang="en-US" dirty="0" smtClean="0"/>
              <a:t> de </a:t>
            </a:r>
            <a:r>
              <a:rPr lang="en-US" dirty="0" err="1" smtClean="0"/>
              <a:t>agronomía</a:t>
            </a:r>
            <a:endParaRPr lang="en-US" dirty="0" smtClean="0"/>
          </a:p>
          <a:p>
            <a:r>
              <a:rPr lang="en-US" u="sng" dirty="0" err="1" smtClean="0">
                <a:solidFill>
                  <a:srgbClr val="FF0000"/>
                </a:solidFill>
              </a:rPr>
              <a:t>Proceso</a:t>
            </a:r>
            <a:r>
              <a:rPr lang="en-US" dirty="0" smtClean="0"/>
              <a:t>: 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toman</a:t>
            </a:r>
            <a:r>
              <a:rPr lang="en-US" dirty="0" smtClean="0"/>
              <a:t> </a:t>
            </a:r>
            <a:r>
              <a:rPr lang="en-US" dirty="0" err="1" smtClean="0"/>
              <a:t>decisiones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Decisiones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diarias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u="sng" dirty="0" err="1" smtClean="0">
                <a:solidFill>
                  <a:srgbClr val="FF0000"/>
                </a:solidFill>
              </a:rPr>
              <a:t>Objetivos</a:t>
            </a:r>
            <a:r>
              <a:rPr lang="en-US" dirty="0" smtClean="0"/>
              <a:t>: </a:t>
            </a:r>
            <a:r>
              <a:rPr lang="en-US" dirty="0" err="1" smtClean="0"/>
              <a:t>Identificación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/>
              <a:t>mejores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de </a:t>
            </a:r>
            <a:r>
              <a:rPr lang="en-US" dirty="0" err="1" smtClean="0"/>
              <a:t>modelo</a:t>
            </a:r>
            <a:r>
              <a:rPr lang="en-US" dirty="0" smtClean="0"/>
              <a:t>, </a:t>
            </a:r>
            <a:r>
              <a:rPr lang="en-US" dirty="0" err="1" smtClean="0"/>
              <a:t>usando</a:t>
            </a:r>
            <a:r>
              <a:rPr lang="en-US" dirty="0" smtClean="0"/>
              <a:t> los </a:t>
            </a:r>
            <a:r>
              <a:rPr lang="en-US" dirty="0" err="1" smtClean="0"/>
              <a:t>resultados</a:t>
            </a:r>
            <a:r>
              <a:rPr lang="en-US" dirty="0" smtClean="0"/>
              <a:t> de la </a:t>
            </a:r>
            <a:r>
              <a:rPr lang="en-US" dirty="0" err="1" smtClean="0"/>
              <a:t>simulación</a:t>
            </a:r>
            <a:r>
              <a:rPr lang="en-US" dirty="0" smtClean="0"/>
              <a:t> (</a:t>
            </a:r>
            <a:r>
              <a:rPr lang="en-US" dirty="0" err="1" smtClean="0"/>
              <a:t>biomasa</a:t>
            </a:r>
            <a:r>
              <a:rPr lang="en-US" dirty="0" smtClean="0"/>
              <a:t> de </a:t>
            </a:r>
            <a:r>
              <a:rPr lang="en-US" dirty="0" err="1" smtClean="0"/>
              <a:t>pasto</a:t>
            </a:r>
            <a:r>
              <a:rPr lang="en-US" dirty="0" smtClean="0"/>
              <a:t> y </a:t>
            </a:r>
            <a:r>
              <a:rPr lang="en-US" dirty="0" err="1" smtClean="0"/>
              <a:t>biomasa</a:t>
            </a:r>
            <a:r>
              <a:rPr lang="en-US" dirty="0" smtClean="0"/>
              <a:t> de </a:t>
            </a:r>
            <a:r>
              <a:rPr lang="en-US" dirty="0" err="1" smtClean="0"/>
              <a:t>malezas</a:t>
            </a:r>
            <a:r>
              <a:rPr lang="en-US" dirty="0" smtClean="0"/>
              <a:t>, </a:t>
            </a:r>
            <a:r>
              <a:rPr lang="en-US" dirty="0" err="1" smtClean="0"/>
              <a:t>rentabilidad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6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Esquema</a:t>
            </a:r>
            <a:r>
              <a:rPr lang="en-US" dirty="0" smtClean="0"/>
              <a:t> de la </a:t>
            </a:r>
            <a:r>
              <a:rPr lang="en-US" dirty="0" err="1" smtClean="0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perspectiva</a:t>
            </a:r>
            <a:r>
              <a:rPr lang="en-US" dirty="0" smtClean="0"/>
              <a:t> </a:t>
            </a:r>
            <a:r>
              <a:rPr lang="en-US" dirty="0" err="1" smtClean="0"/>
              <a:t>práctica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modelación</a:t>
            </a:r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 “un </a:t>
            </a:r>
            <a:r>
              <a:rPr lang="en-US" dirty="0" err="1" smtClean="0"/>
              <a:t>modelo</a:t>
            </a:r>
            <a:r>
              <a:rPr lang="en-US" dirty="0" smtClean="0"/>
              <a:t>”?</a:t>
            </a:r>
          </a:p>
          <a:p>
            <a:r>
              <a:rPr lang="en-US" dirty="0" err="1" smtClean="0"/>
              <a:t>Usos</a:t>
            </a:r>
            <a:r>
              <a:rPr lang="en-US" dirty="0" smtClean="0"/>
              <a:t> de la </a:t>
            </a:r>
            <a:r>
              <a:rPr lang="en-US" dirty="0" err="1" smtClean="0"/>
              <a:t>modelación</a:t>
            </a:r>
            <a:r>
              <a:rPr lang="en-US" dirty="0" smtClean="0"/>
              <a:t>:  </a:t>
            </a:r>
            <a:r>
              <a:rPr lang="en-US" dirty="0" err="1" smtClean="0"/>
              <a:t>ejemplos</a:t>
            </a:r>
            <a:r>
              <a:rPr lang="en-US" dirty="0" smtClean="0"/>
              <a:t> </a:t>
            </a:r>
            <a:r>
              <a:rPr lang="en-US" dirty="0" smtClean="0"/>
              <a:t>con </a:t>
            </a:r>
            <a:r>
              <a:rPr lang="en-US" dirty="0" err="1" smtClean="0"/>
              <a:t>énfasis</a:t>
            </a:r>
            <a:r>
              <a:rPr lang="en-US" dirty="0" smtClean="0"/>
              <a:t> en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dinámicos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Se </a:t>
            </a:r>
            <a:r>
              <a:rPr lang="en-US" dirty="0" err="1" smtClean="0">
                <a:solidFill>
                  <a:srgbClr val="0000FF"/>
                </a:solidFill>
              </a:rPr>
              <a:t>incluyen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juegos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participativos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r>
              <a:rPr lang="en-US" dirty="0" smtClean="0"/>
              <a:t>:  ¿Son </a:t>
            </a:r>
            <a:r>
              <a:rPr lang="en-US" dirty="0" err="1" smtClean="0"/>
              <a:t>esenciales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comprensión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56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2: </a:t>
            </a:r>
            <a:r>
              <a:rPr lang="en-US" dirty="0" err="1" smtClean="0"/>
              <a:t>Juegos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jugadores</a:t>
            </a:r>
            <a:r>
              <a:rPr lang="en-US" dirty="0"/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simulados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 descr="goa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16764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Picture 8" descr="shee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13557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8" name="Picture 11" descr="co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38400"/>
            <a:ext cx="1828800" cy="14382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19" descr="horsi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1524000" cy="13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2743200"/>
            <a:ext cx="5221705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9800" y="2754868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Biomasa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3349823"/>
            <a:ext cx="1981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Biomasa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pasto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191000"/>
            <a:ext cx="2971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Biomasa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malas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hierbas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7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3:  </a:t>
            </a:r>
            <a:r>
              <a:rPr lang="en-US" dirty="0" err="1" smtClean="0"/>
              <a:t>Juegos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Juego</a:t>
            </a:r>
            <a:r>
              <a:rPr lang="en-US" dirty="0" smtClean="0"/>
              <a:t> de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smtClean="0"/>
              <a:t>Pelotas”</a:t>
            </a:r>
          </a:p>
          <a:p>
            <a:r>
              <a:rPr lang="en-US" dirty="0" err="1" smtClean="0"/>
              <a:t>Juego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necesitan</a:t>
            </a:r>
            <a:r>
              <a:rPr lang="en-US" dirty="0" smtClean="0"/>
              <a:t> </a:t>
            </a:r>
            <a:r>
              <a:rPr lang="en-US" dirty="0" smtClean="0"/>
              <a:t>6 </a:t>
            </a:r>
            <a:r>
              <a:rPr lang="en-US" dirty="0" err="1" smtClean="0"/>
              <a:t>voluntarios</a:t>
            </a:r>
            <a:r>
              <a:rPr lang="en-US" dirty="0" smtClean="0"/>
              <a:t> (</a:t>
            </a:r>
            <a:r>
              <a:rPr lang="en-US" dirty="0" err="1" smtClean="0"/>
              <a:t>jugadores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necesita</a:t>
            </a:r>
            <a:r>
              <a:rPr lang="en-US" dirty="0" smtClean="0"/>
              <a:t> un </a:t>
            </a:r>
            <a:r>
              <a:rPr lang="en-US" dirty="0" err="1" smtClean="0"/>
              <a:t>observador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nota </a:t>
            </a:r>
            <a:r>
              <a:rPr lang="en-US" dirty="0" smtClean="0">
                <a:solidFill>
                  <a:srgbClr val="0000FF"/>
                </a:solidFill>
              </a:rPr>
              <a:t>el </a:t>
            </a:r>
            <a:r>
              <a:rPr lang="en-US" dirty="0" err="1" smtClean="0">
                <a:solidFill>
                  <a:srgbClr val="0000FF"/>
                </a:solidFill>
              </a:rPr>
              <a:t>número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pelotas</a:t>
            </a:r>
            <a:r>
              <a:rPr lang="en-US" dirty="0" smtClean="0">
                <a:solidFill>
                  <a:srgbClr val="0000FF"/>
                </a:solidFill>
              </a:rPr>
              <a:t> en el </a:t>
            </a:r>
            <a:r>
              <a:rPr lang="en-US" dirty="0" err="1" smtClean="0">
                <a:solidFill>
                  <a:srgbClr val="0000FF"/>
                </a:solidFill>
              </a:rPr>
              <a:t>aire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durante</a:t>
            </a:r>
            <a:r>
              <a:rPr lang="en-US" dirty="0" smtClean="0">
                <a:solidFill>
                  <a:srgbClr val="0000FF"/>
                </a:solidFill>
              </a:rPr>
              <a:t> el </a:t>
            </a:r>
            <a:r>
              <a:rPr lang="en-US" dirty="0" err="1" smtClean="0">
                <a:solidFill>
                  <a:srgbClr val="0000FF"/>
                </a:solidFill>
              </a:rPr>
              <a:t>juego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Juego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Instrucciones</a:t>
            </a:r>
            <a:endParaRPr lang="en-US" dirty="0">
              <a:solidFill>
                <a:srgbClr val="FF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Formar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círculo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(de personas)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Identificar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otra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persona 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quien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se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va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tirar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pelota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Identificar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otra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persona de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quien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se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va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recibir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pelota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Objetivo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mantener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todas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pelotas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en el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aire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todos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momentos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El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número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de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pelotas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en el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aire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es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un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indicador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del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funcionamiento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del “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sistema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” </a:t>
            </a:r>
            <a:endParaRPr lang="en-US" dirty="0">
              <a:solidFill>
                <a:srgbClr val="FF33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3: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Listos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¡</a:t>
            </a:r>
            <a:r>
              <a:rPr lang="es-CL" dirty="0" smtClean="0"/>
              <a:t>Jueguen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62200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3: </a:t>
            </a:r>
            <a:r>
              <a:rPr lang="en-US" dirty="0" err="1" smtClean="0"/>
              <a:t>Juegos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err="1" smtClean="0"/>
              <a:t>Juego</a:t>
            </a:r>
            <a:r>
              <a:rPr lang="en-US" dirty="0" smtClean="0"/>
              <a:t> de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físico</a:t>
            </a:r>
            <a:r>
              <a:rPr lang="en-US" dirty="0" smtClean="0"/>
              <a:t> (Meadows)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Uso</a:t>
            </a:r>
            <a:r>
              <a:rPr lang="en-US" dirty="0" smtClean="0"/>
              <a:t>:  </a:t>
            </a:r>
            <a:r>
              <a:rPr lang="en-US" dirty="0" err="1" smtClean="0"/>
              <a:t>curso</a:t>
            </a:r>
            <a:r>
              <a:rPr lang="en-US" dirty="0" smtClean="0"/>
              <a:t> de </a:t>
            </a:r>
            <a:r>
              <a:rPr lang="en-US" dirty="0" err="1" smtClean="0"/>
              <a:t>modelación</a:t>
            </a:r>
            <a:r>
              <a:rPr lang="en-US" dirty="0" smtClean="0"/>
              <a:t> </a:t>
            </a:r>
            <a:r>
              <a:rPr lang="en-US" dirty="0" smtClean="0"/>
              <a:t>(al principio)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Proceso</a:t>
            </a:r>
            <a:r>
              <a:rPr lang="en-US" dirty="0" smtClean="0"/>
              <a:t>:  ¡</a:t>
            </a:r>
            <a:r>
              <a:rPr lang="en-US" dirty="0" err="1" smtClean="0"/>
              <a:t>Ya</a:t>
            </a:r>
            <a:r>
              <a:rPr lang="en-US" dirty="0" smtClean="0"/>
              <a:t> se </a:t>
            </a:r>
            <a:r>
              <a:rPr lang="en-US" dirty="0" err="1" smtClean="0"/>
              <a:t>sabe</a:t>
            </a:r>
            <a:r>
              <a:rPr lang="en-US" dirty="0" smtClean="0"/>
              <a:t>!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Objetivos</a:t>
            </a:r>
            <a:r>
              <a:rPr lang="en-US" dirty="0" smtClean="0"/>
              <a:t>: ¿</a:t>
            </a:r>
            <a:r>
              <a:rPr lang="en-US" dirty="0" err="1" smtClean="0"/>
              <a:t>Divertirse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Identificar</a:t>
            </a:r>
            <a:r>
              <a:rPr lang="en-US" dirty="0"/>
              <a:t> </a:t>
            </a:r>
            <a:r>
              <a:rPr lang="en-US" dirty="0" smtClean="0"/>
              <a:t>los </a:t>
            </a:r>
            <a:r>
              <a:rPr lang="en-US" dirty="0" err="1" smtClean="0"/>
              <a:t>componentes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endParaRPr lang="en-US" dirty="0"/>
          </a:p>
          <a:p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sistema</a:t>
            </a:r>
            <a:r>
              <a:rPr lang="en-US" dirty="0" smtClean="0"/>
              <a:t> no </a:t>
            </a:r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¡No </a:t>
            </a:r>
            <a:r>
              <a:rPr lang="en-US" dirty="0" err="1" smtClean="0">
                <a:solidFill>
                  <a:srgbClr val="0000FF"/>
                </a:solidFill>
              </a:rPr>
              <a:t>culpar</a:t>
            </a:r>
            <a:r>
              <a:rPr lang="en-US" dirty="0" smtClean="0">
                <a:solidFill>
                  <a:srgbClr val="0000FF"/>
                </a:solidFill>
              </a:rPr>
              <a:t> a los </a:t>
            </a:r>
            <a:r>
              <a:rPr lang="en-US" dirty="0" err="1" smtClean="0">
                <a:solidFill>
                  <a:srgbClr val="0000FF"/>
                </a:solidFill>
              </a:rPr>
              <a:t>jugadores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sino</a:t>
            </a:r>
            <a:r>
              <a:rPr lang="en-US" dirty="0" smtClean="0">
                <a:solidFill>
                  <a:srgbClr val="0000FF"/>
                </a:solidFill>
              </a:rPr>
              <a:t> al </a:t>
            </a:r>
            <a:r>
              <a:rPr lang="en-US" dirty="0" err="1" smtClean="0">
                <a:solidFill>
                  <a:srgbClr val="0000FF"/>
                </a:solidFill>
              </a:rPr>
              <a:t>diseñador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7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4: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ovino</a:t>
            </a:r>
            <a:r>
              <a:rPr lang="en-US" dirty="0" smtClean="0"/>
              <a:t> en México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Uso</a:t>
            </a:r>
            <a:r>
              <a:rPr lang="en-US" dirty="0" smtClean="0"/>
              <a:t>:  </a:t>
            </a:r>
            <a:r>
              <a:rPr lang="en-US" dirty="0" err="1" smtClean="0"/>
              <a:t>curso</a:t>
            </a:r>
            <a:r>
              <a:rPr lang="en-US" dirty="0" smtClean="0"/>
              <a:t> de </a:t>
            </a:r>
            <a:r>
              <a:rPr lang="en-US" dirty="0" err="1" smtClean="0"/>
              <a:t>modelación</a:t>
            </a:r>
            <a:r>
              <a:rPr lang="en-US" dirty="0" smtClean="0"/>
              <a:t>, </a:t>
            </a:r>
            <a:r>
              <a:rPr lang="en-US" dirty="0" err="1" smtClean="0"/>
              <a:t>curso</a:t>
            </a:r>
            <a:r>
              <a:rPr lang="en-US" dirty="0" smtClean="0"/>
              <a:t> de agricultural </a:t>
            </a:r>
            <a:r>
              <a:rPr lang="en-US" dirty="0" err="1" smtClean="0"/>
              <a:t>internacional</a:t>
            </a:r>
            <a:endParaRPr lang="en-US" dirty="0" smtClean="0"/>
          </a:p>
          <a:p>
            <a:r>
              <a:rPr lang="en-US" u="sng" dirty="0" err="1" smtClean="0">
                <a:solidFill>
                  <a:srgbClr val="FF0000"/>
                </a:solidFill>
              </a:rPr>
              <a:t>Proceso</a:t>
            </a:r>
            <a:r>
              <a:rPr lang="en-US" dirty="0" smtClean="0"/>
              <a:t>: 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s-CL" dirty="0" smtClean="0"/>
              <a:t>evalúan</a:t>
            </a:r>
            <a:r>
              <a:rPr lang="en-US" dirty="0" smtClean="0"/>
              <a:t> los </a:t>
            </a:r>
            <a:r>
              <a:rPr lang="en-US" dirty="0" err="1" smtClean="0"/>
              <a:t>supuestos</a:t>
            </a:r>
            <a:r>
              <a:rPr lang="en-US" dirty="0" smtClean="0"/>
              <a:t> del </a:t>
            </a:r>
            <a:r>
              <a:rPr lang="en-US" dirty="0" err="1" smtClean="0"/>
              <a:t>modelo</a:t>
            </a:r>
            <a:r>
              <a:rPr lang="en-US" dirty="0" smtClean="0"/>
              <a:t>, </a:t>
            </a:r>
            <a:r>
              <a:rPr lang="en-US" dirty="0" err="1" smtClean="0"/>
              <a:t>analizarán</a:t>
            </a:r>
            <a:r>
              <a:rPr lang="en-US" dirty="0" smtClean="0"/>
              <a:t> </a:t>
            </a:r>
            <a:r>
              <a:rPr lang="en-US" dirty="0" err="1" smtClean="0"/>
              <a:t>intervenciones</a:t>
            </a:r>
            <a:r>
              <a:rPr lang="en-US" dirty="0" smtClean="0"/>
              <a:t> (¿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mejorar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?)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Objetivos</a:t>
            </a:r>
            <a:r>
              <a:rPr lang="en-US" dirty="0" smtClean="0"/>
              <a:t>: 1) </a:t>
            </a:r>
            <a:r>
              <a:rPr lang="en-US" dirty="0" err="1" smtClean="0"/>
              <a:t>Entender</a:t>
            </a:r>
            <a:r>
              <a:rPr lang="en-US" dirty="0" smtClean="0"/>
              <a:t> los </a:t>
            </a:r>
            <a:r>
              <a:rPr lang="en-US" dirty="0" err="1" smtClean="0"/>
              <a:t>componentes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; 2) </a:t>
            </a:r>
            <a:r>
              <a:rPr lang="en-US" dirty="0" err="1" smtClean="0"/>
              <a:t>Identificar</a:t>
            </a:r>
            <a:r>
              <a:rPr lang="en-US" dirty="0" smtClean="0"/>
              <a:t> lo </a:t>
            </a:r>
            <a:r>
              <a:rPr lang="en-US" dirty="0" err="1" smtClean="0"/>
              <a:t>positivo</a:t>
            </a:r>
            <a:r>
              <a:rPr lang="en-US" dirty="0" smtClean="0"/>
              <a:t> </a:t>
            </a:r>
            <a:r>
              <a:rPr lang="en-US" dirty="0" smtClean="0"/>
              <a:t>(y </a:t>
            </a:r>
            <a:r>
              <a:rPr lang="en-US" dirty="0" err="1" smtClean="0"/>
              <a:t>negativo</a:t>
            </a:r>
            <a:r>
              <a:rPr lang="en-US" dirty="0" smtClean="0"/>
              <a:t>) de </a:t>
            </a:r>
            <a:r>
              <a:rPr lang="en-US" dirty="0" err="1" smtClean="0"/>
              <a:t>intervenciones</a:t>
            </a:r>
            <a:r>
              <a:rPr lang="en-US" dirty="0" smtClean="0"/>
              <a:t>; 3) </a:t>
            </a:r>
            <a:r>
              <a:rPr lang="en-US" dirty="0" err="1" smtClean="0"/>
              <a:t>Reforzar</a:t>
            </a:r>
            <a:r>
              <a:rPr lang="en-US" dirty="0" smtClean="0"/>
              <a:t> </a:t>
            </a:r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n-US" dirty="0" err="1" smtClean="0"/>
              <a:t>aprendidos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modelación</a:t>
            </a:r>
            <a:endParaRPr lang="en-US" dirty="0" smtClean="0"/>
          </a:p>
          <a:p>
            <a:r>
              <a:rPr lang="en-US" dirty="0" err="1" smtClean="0"/>
              <a:t>Identificar</a:t>
            </a:r>
            <a:r>
              <a:rPr lang="en-US" dirty="0"/>
              <a:t> </a:t>
            </a:r>
            <a:r>
              <a:rPr lang="en-US" dirty="0" smtClean="0"/>
              <a:t>los </a:t>
            </a:r>
            <a:r>
              <a:rPr lang="en-US" dirty="0" err="1" smtClean="0"/>
              <a:t>componentes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endParaRPr lang="en-US" dirty="0"/>
          </a:p>
          <a:p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no </a:t>
            </a:r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¡No </a:t>
            </a:r>
            <a:r>
              <a:rPr lang="en-US" dirty="0" err="1" smtClean="0">
                <a:solidFill>
                  <a:srgbClr val="0000FF"/>
                </a:solidFill>
              </a:rPr>
              <a:t>culpar</a:t>
            </a:r>
            <a:r>
              <a:rPr lang="en-US" dirty="0" smtClean="0">
                <a:solidFill>
                  <a:srgbClr val="0000FF"/>
                </a:solidFill>
              </a:rPr>
              <a:t> a los </a:t>
            </a:r>
            <a:r>
              <a:rPr lang="en-US" dirty="0" err="1" smtClean="0">
                <a:solidFill>
                  <a:srgbClr val="0000FF"/>
                </a:solidFill>
              </a:rPr>
              <a:t>juegadores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sino</a:t>
            </a:r>
            <a:r>
              <a:rPr lang="en-US" dirty="0" smtClean="0">
                <a:solidFill>
                  <a:srgbClr val="0000FF"/>
                </a:solidFill>
              </a:rPr>
              <a:t> al </a:t>
            </a:r>
            <a:r>
              <a:rPr lang="en-US" dirty="0" err="1" smtClean="0">
                <a:solidFill>
                  <a:srgbClr val="0000FF"/>
                </a:solidFill>
              </a:rPr>
              <a:t>diseñador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51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92275"/>
            <a:ext cx="8763000" cy="5013325"/>
          </a:xfr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4: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consolidada</a:t>
            </a:r>
            <a:r>
              <a:rPr lang="en-US" dirty="0" smtClean="0"/>
              <a:t> del </a:t>
            </a:r>
            <a:r>
              <a:rPr lang="en-US" dirty="0" err="1" smtClean="0"/>
              <a:t>modelo</a:t>
            </a: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29200" y="3748087"/>
            <a:ext cx="2743200" cy="18288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781800" y="1766887"/>
            <a:ext cx="2057400" cy="15240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72200" y="5805487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Factores económicos</a:t>
            </a:r>
          </a:p>
        </p:txBody>
      </p:sp>
    </p:spTree>
    <p:extLst>
      <p:ext uri="{BB962C8B-B14F-4D97-AF65-F5344CB8AC3E}">
        <p14:creationId xmlns:p14="http://schemas.microsoft.com/office/powerpoint/2010/main" val="3104963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4: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4876800" cy="241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00" y="3200400"/>
            <a:ext cx="5549900" cy="345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1" y="411480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Tabla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contenidos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incluyendo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evaluación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y </a:t>
            </a:r>
            <a:r>
              <a:rPr lang="en-US" dirty="0" err="1" smtClean="0">
                <a:solidFill>
                  <a:srgbClr val="0000FF"/>
                </a:solidFill>
              </a:rPr>
              <a:t>recomendaciones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133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Recomendaciones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dependen</a:t>
            </a:r>
            <a:r>
              <a:rPr lang="en-US" dirty="0" smtClean="0">
                <a:solidFill>
                  <a:srgbClr val="0000FF"/>
                </a:solidFill>
              </a:rPr>
              <a:t> de los </a:t>
            </a:r>
            <a:r>
              <a:rPr lang="en-US" dirty="0" err="1" smtClean="0">
                <a:solidFill>
                  <a:srgbClr val="0000FF"/>
                </a:solidFill>
              </a:rPr>
              <a:t>resultados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rentabilidad</a:t>
            </a:r>
            <a:r>
              <a:rPr lang="en-US" dirty="0" smtClean="0">
                <a:solidFill>
                  <a:srgbClr val="0000FF"/>
                </a:solidFill>
              </a:rPr>
              <a:t> en </a:t>
            </a:r>
            <a:r>
              <a:rPr lang="en-US" dirty="0" err="1" smtClean="0">
                <a:solidFill>
                  <a:srgbClr val="0000FF"/>
                </a:solidFill>
              </a:rPr>
              <a:t>este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caso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67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5: </a:t>
            </a:r>
            <a:r>
              <a:rPr lang="en-US" dirty="0" err="1" smtClean="0"/>
              <a:t>Modelación</a:t>
            </a:r>
            <a:r>
              <a:rPr lang="en-US" dirty="0" smtClean="0"/>
              <a:t> </a:t>
            </a:r>
            <a:r>
              <a:rPr lang="en-US" dirty="0" err="1" smtClean="0"/>
              <a:t>Participativa</a:t>
            </a:r>
            <a:r>
              <a:rPr lang="en-US" dirty="0" smtClean="0"/>
              <a:t> </a:t>
            </a:r>
            <a:r>
              <a:rPr lang="en-US" sz="2400" dirty="0" smtClean="0"/>
              <a:t>(Group Model Building)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/>
              <a:t> </a:t>
            </a:r>
            <a:r>
              <a:rPr lang="en-US" dirty="0" err="1" smtClean="0"/>
              <a:t>agropecuarios</a:t>
            </a:r>
            <a:r>
              <a:rPr lang="en-US" dirty="0" smtClean="0"/>
              <a:t>, Veracruz, México (</a:t>
            </a:r>
            <a:r>
              <a:rPr lang="en-US" dirty="0" err="1" smtClean="0"/>
              <a:t>McRoberts</a:t>
            </a:r>
            <a:r>
              <a:rPr lang="en-US" dirty="0" smtClean="0"/>
              <a:t>)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Uso</a:t>
            </a:r>
            <a:r>
              <a:rPr lang="en-US" dirty="0" smtClean="0"/>
              <a:t>: </a:t>
            </a:r>
            <a:r>
              <a:rPr lang="en-US" dirty="0" err="1" smtClean="0"/>
              <a:t>Curso</a:t>
            </a:r>
            <a:r>
              <a:rPr lang="en-US" dirty="0" smtClean="0"/>
              <a:t> de </a:t>
            </a:r>
            <a:r>
              <a:rPr lang="en-US" dirty="0" err="1" smtClean="0"/>
              <a:t>modelación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participantes</a:t>
            </a:r>
            <a:r>
              <a:rPr lang="en-US" dirty="0" smtClean="0"/>
              <a:t>: </a:t>
            </a:r>
            <a:r>
              <a:rPr lang="en-US" dirty="0" err="1" smtClean="0"/>
              <a:t>investigadores</a:t>
            </a:r>
            <a:r>
              <a:rPr lang="en-US" dirty="0" smtClean="0"/>
              <a:t> y </a:t>
            </a:r>
            <a:r>
              <a:rPr lang="en-US" dirty="0" err="1" smtClean="0"/>
              <a:t>estudiantes</a:t>
            </a:r>
            <a:r>
              <a:rPr lang="en-US" dirty="0" smtClean="0"/>
              <a:t> de </a:t>
            </a:r>
            <a:r>
              <a:rPr lang="en-US" dirty="0" err="1" smtClean="0"/>
              <a:t>posgrado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u="sng" dirty="0" err="1" smtClean="0">
                <a:solidFill>
                  <a:srgbClr val="FF0000"/>
                </a:solidFill>
              </a:rPr>
              <a:t>Proceso</a:t>
            </a:r>
            <a:r>
              <a:rPr lang="en-US" dirty="0" smtClean="0"/>
              <a:t>:  </a:t>
            </a:r>
            <a:r>
              <a:rPr lang="en-US" dirty="0" err="1" smtClean="0"/>
              <a:t>Conocimientos</a:t>
            </a:r>
            <a:r>
              <a:rPr lang="en-US" dirty="0" smtClean="0"/>
              <a:t> de los </a:t>
            </a:r>
            <a:r>
              <a:rPr lang="en-US" dirty="0" err="1" smtClean="0"/>
              <a:t>participantes</a:t>
            </a:r>
            <a:r>
              <a:rPr lang="en-US" dirty="0" smtClean="0"/>
              <a:t> se </a:t>
            </a:r>
            <a:r>
              <a:rPr lang="en-US" dirty="0" err="1" smtClean="0"/>
              <a:t>usan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desarrollar</a:t>
            </a:r>
            <a:r>
              <a:rPr lang="en-US" dirty="0" smtClean="0"/>
              <a:t> un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r>
              <a:rPr lang="en-US" dirty="0" smtClean="0"/>
              <a:t> (</a:t>
            </a:r>
            <a:r>
              <a:rPr lang="en-US" dirty="0" err="1" smtClean="0"/>
              <a:t>Vennix</a:t>
            </a:r>
            <a:r>
              <a:rPr lang="en-US" dirty="0" smtClean="0"/>
              <a:t>, 1996)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Objetivos</a:t>
            </a:r>
            <a:r>
              <a:rPr lang="en-US" dirty="0" smtClean="0"/>
              <a:t>: 1)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r>
              <a:rPr lang="en-US" dirty="0" smtClean="0"/>
              <a:t> </a:t>
            </a:r>
            <a:r>
              <a:rPr lang="en-US" dirty="0" err="1" smtClean="0"/>
              <a:t>aprendan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de </a:t>
            </a:r>
            <a:r>
              <a:rPr lang="en-US" dirty="0" err="1" smtClean="0"/>
              <a:t>otros</a:t>
            </a:r>
            <a:r>
              <a:rPr lang="en-US" dirty="0" smtClean="0"/>
              <a:t> ; 2) </a:t>
            </a:r>
            <a:r>
              <a:rPr lang="en-US" dirty="0" smtClean="0"/>
              <a:t>Mayor </a:t>
            </a:r>
            <a:r>
              <a:rPr lang="en-US" dirty="0" err="1" smtClean="0"/>
              <a:t>consenso</a:t>
            </a:r>
            <a:r>
              <a:rPr lang="en-US" dirty="0" smtClean="0"/>
              <a:t> en </a:t>
            </a:r>
            <a:r>
              <a:rPr lang="en-US" dirty="0" err="1"/>
              <a:t>c</a:t>
            </a:r>
            <a:r>
              <a:rPr lang="en-US" dirty="0" err="1" smtClean="0"/>
              <a:t>uanto</a:t>
            </a:r>
            <a:r>
              <a:rPr lang="en-US" dirty="0" smtClean="0"/>
              <a:t> a los </a:t>
            </a:r>
            <a:r>
              <a:rPr lang="en-US" dirty="0" err="1" smtClean="0"/>
              <a:t>resultados</a:t>
            </a:r>
            <a:r>
              <a:rPr lang="en-US" dirty="0" smtClean="0"/>
              <a:t> (</a:t>
            </a:r>
            <a:r>
              <a:rPr lang="en-US" dirty="0" err="1" smtClean="0"/>
              <a:t>recomendaciones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66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5: </a:t>
            </a:r>
            <a:r>
              <a:rPr lang="en-US" dirty="0" err="1" smtClean="0"/>
              <a:t>Modelación</a:t>
            </a:r>
            <a:r>
              <a:rPr lang="en-US" dirty="0" smtClean="0"/>
              <a:t> </a:t>
            </a:r>
            <a:r>
              <a:rPr lang="en-US" dirty="0" err="1" smtClean="0"/>
              <a:t>Participativa</a:t>
            </a:r>
            <a:r>
              <a:rPr lang="en-US" dirty="0" smtClean="0"/>
              <a:t> </a:t>
            </a:r>
            <a:r>
              <a:rPr lang="en-US" sz="2400" dirty="0" smtClean="0"/>
              <a:t>(Group Model Building)</a:t>
            </a:r>
            <a:endParaRPr lang="en-US" sz="2400" dirty="0"/>
          </a:p>
        </p:txBody>
      </p:sp>
      <p:pic>
        <p:nvPicPr>
          <p:cNvPr id="5" name="Picture 3" descr="C:\Documents and Settings\Keenan\Desktop\Micoxt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02618"/>
            <a:ext cx="4073843" cy="3055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 descr="H:\My Docs\My Pictures\2007\Sept Entrega Constancias y Ultima Cena\P928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657600" cy="27432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581400" y="4724400"/>
            <a:ext cx="11430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33644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Micoxtla</a:t>
            </a:r>
            <a:r>
              <a:rPr lang="en-US" dirty="0" smtClean="0">
                <a:solidFill>
                  <a:srgbClr val="0000FF"/>
                </a:solidFill>
              </a:rPr>
              <a:t>, Estado de Veracruz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659868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Proceso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modelación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participativa</a:t>
            </a:r>
            <a:r>
              <a:rPr lang="en-US" dirty="0" smtClean="0">
                <a:solidFill>
                  <a:srgbClr val="0000FF"/>
                </a:solidFill>
              </a:rPr>
              <a:t> (multi-</a:t>
            </a:r>
            <a:r>
              <a:rPr lang="en-US" dirty="0" err="1" smtClean="0">
                <a:solidFill>
                  <a:srgbClr val="0000FF"/>
                </a:solidFill>
              </a:rPr>
              <a:t>disciplinario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7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Perspectiva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Tema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perspectiva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práctica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 de la </a:t>
            </a:r>
            <a:r>
              <a:rPr lang="en-US" dirty="0" err="1" smtClean="0">
                <a:solidFill>
                  <a:srgbClr val="0000FF"/>
                </a:solidFill>
              </a:rPr>
              <a:t>perspectiva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teórica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Basado</a:t>
            </a:r>
            <a:r>
              <a:rPr lang="en-US" dirty="0" smtClean="0"/>
              <a:t> en mi </a:t>
            </a:r>
            <a:r>
              <a:rPr lang="en-US" dirty="0" err="1" smtClean="0"/>
              <a:t>experiencia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profesor</a:t>
            </a:r>
            <a:r>
              <a:rPr lang="en-US" dirty="0" smtClean="0"/>
              <a:t> de </a:t>
            </a:r>
            <a:r>
              <a:rPr lang="en-US" dirty="0" err="1" smtClean="0"/>
              <a:t>cursos</a:t>
            </a:r>
            <a:r>
              <a:rPr lang="en-US" dirty="0" smtClean="0"/>
              <a:t> multi-</a:t>
            </a:r>
            <a:r>
              <a:rPr lang="en-US" dirty="0" err="1" smtClean="0"/>
              <a:t>disciplinarios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modelación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de </a:t>
            </a:r>
            <a:r>
              <a:rPr lang="en-US" dirty="0" err="1" smtClean="0">
                <a:solidFill>
                  <a:srgbClr val="0000FF"/>
                </a:solidFill>
              </a:rPr>
              <a:t>sistemas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dinámicos</a:t>
            </a:r>
            <a:r>
              <a:rPr lang="en-US" dirty="0" smtClean="0">
                <a:solidFill>
                  <a:srgbClr val="0000FF"/>
                </a:solidFill>
              </a:rPr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biológicos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económicos</a:t>
            </a:r>
            <a:r>
              <a:rPr lang="en-US" dirty="0" smtClean="0">
                <a:solidFill>
                  <a:srgbClr val="0000FF"/>
                </a:solidFill>
              </a:rPr>
              <a:t>, de </a:t>
            </a:r>
            <a:r>
              <a:rPr lang="en-US" dirty="0" err="1" smtClean="0">
                <a:solidFill>
                  <a:srgbClr val="0000FF"/>
                </a:solidFill>
              </a:rPr>
              <a:t>negocios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por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ejemplo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cadenas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suministro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6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5: </a:t>
            </a:r>
            <a:r>
              <a:rPr lang="en-US" dirty="0" err="1" smtClean="0"/>
              <a:t>Modelación</a:t>
            </a:r>
            <a:r>
              <a:rPr lang="en-US" dirty="0" smtClean="0"/>
              <a:t> </a:t>
            </a:r>
            <a:r>
              <a:rPr lang="en-US" dirty="0" err="1" smtClean="0"/>
              <a:t>Participativa</a:t>
            </a:r>
            <a:r>
              <a:rPr lang="en-US" dirty="0" smtClean="0"/>
              <a:t> </a:t>
            </a:r>
            <a:r>
              <a:rPr lang="en-US" sz="2400" dirty="0" smtClean="0"/>
              <a:t>(Group Model Building)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8100806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9199" y="6400800"/>
            <a:ext cx="384000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Modelo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desarrollado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por</a:t>
            </a:r>
            <a:r>
              <a:rPr lang="en-US" b="1" dirty="0" smtClean="0">
                <a:solidFill>
                  <a:srgbClr val="FF0000"/>
                </a:solidFill>
              </a:rPr>
              <a:t> el </a:t>
            </a:r>
            <a:r>
              <a:rPr lang="en-US" b="1" dirty="0" err="1" smtClean="0">
                <a:solidFill>
                  <a:srgbClr val="FF0000"/>
                </a:solidFill>
              </a:rPr>
              <a:t>grupo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63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Resumen</a:t>
            </a:r>
            <a:r>
              <a:rPr lang="en-US" dirty="0" smtClean="0"/>
              <a:t> (hasta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/>
              <a:t> </a:t>
            </a:r>
            <a:r>
              <a:rPr lang="en-US" dirty="0" err="1" smtClean="0"/>
              <a:t>facilitan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Promueven</a:t>
            </a:r>
            <a:r>
              <a:rPr lang="en-US" dirty="0" smtClean="0"/>
              <a:t> </a:t>
            </a:r>
            <a:r>
              <a:rPr lang="en-US" dirty="0" err="1" smtClean="0"/>
              <a:t>integración</a:t>
            </a:r>
            <a:r>
              <a:rPr lang="en-US" dirty="0" smtClean="0"/>
              <a:t> de </a:t>
            </a:r>
            <a:r>
              <a:rPr lang="en-US" dirty="0" err="1" smtClean="0"/>
              <a:t>conceptos</a:t>
            </a:r>
            <a:endParaRPr lang="en-US" dirty="0" smtClean="0"/>
          </a:p>
          <a:p>
            <a:pPr lvl="1"/>
            <a:r>
              <a:rPr lang="en-US" dirty="0" err="1" smtClean="0"/>
              <a:t>Identifican</a:t>
            </a:r>
            <a:r>
              <a:rPr lang="en-US" dirty="0" smtClean="0"/>
              <a:t> </a:t>
            </a:r>
            <a:r>
              <a:rPr lang="en-US" dirty="0" err="1" smtClean="0"/>
              <a:t>limitaciones</a:t>
            </a:r>
            <a:r>
              <a:rPr lang="en-US" dirty="0" smtClean="0"/>
              <a:t> de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mentales</a:t>
            </a:r>
            <a:endParaRPr lang="en-US" dirty="0" smtClean="0"/>
          </a:p>
          <a:p>
            <a:pPr lvl="1"/>
            <a:r>
              <a:rPr lang="en-US" dirty="0" err="1" smtClean="0"/>
              <a:t>Mejoran</a:t>
            </a:r>
            <a:r>
              <a:rPr lang="en-US" dirty="0" smtClean="0"/>
              <a:t> </a:t>
            </a:r>
            <a:r>
              <a:rPr lang="en-US" dirty="0" err="1" smtClean="0"/>
              <a:t>colaboración</a:t>
            </a:r>
            <a:r>
              <a:rPr lang="en-US" dirty="0" smtClean="0"/>
              <a:t> multi-</a:t>
            </a:r>
            <a:r>
              <a:rPr lang="en-US" dirty="0" err="1" smtClean="0"/>
              <a:t>disciplinaria</a:t>
            </a:r>
            <a:endParaRPr lang="en-US" dirty="0" smtClean="0"/>
          </a:p>
          <a:p>
            <a:pPr lvl="1"/>
            <a:r>
              <a:rPr lang="en-US" dirty="0" err="1" smtClean="0"/>
              <a:t>Introducen</a:t>
            </a:r>
            <a:r>
              <a:rPr lang="en-US" dirty="0" smtClean="0"/>
              <a:t> un </a:t>
            </a:r>
            <a:r>
              <a:rPr lang="en-US" dirty="0" err="1" smtClean="0"/>
              <a:t>elemento</a:t>
            </a:r>
            <a:r>
              <a:rPr lang="en-US" dirty="0" smtClean="0"/>
              <a:t> de </a:t>
            </a:r>
            <a:r>
              <a:rPr lang="en-US" dirty="0" err="1" smtClean="0"/>
              <a:t>investigación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¿</a:t>
            </a:r>
            <a:r>
              <a:rPr lang="en-US" dirty="0" err="1" smtClean="0">
                <a:solidFill>
                  <a:srgbClr val="0000FF"/>
                </a:solidFill>
              </a:rPr>
              <a:t>Cuáles</a:t>
            </a:r>
            <a:r>
              <a:rPr lang="en-US" dirty="0" smtClean="0">
                <a:solidFill>
                  <a:srgbClr val="0000FF"/>
                </a:solidFill>
              </a:rPr>
              <a:t> son los </a:t>
            </a:r>
            <a:r>
              <a:rPr lang="en-US" dirty="0" err="1" smtClean="0">
                <a:solidFill>
                  <a:srgbClr val="0000FF"/>
                </a:solidFill>
              </a:rPr>
              <a:t>datos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necesarios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Contrastar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hipótesis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alternativas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69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r>
              <a:rPr lang="en-US" dirty="0" smtClean="0"/>
              <a:t>:  ¿Son </a:t>
            </a:r>
            <a:r>
              <a:rPr lang="en-US" dirty="0" err="1" smtClean="0"/>
              <a:t>esenciales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disciplina</a:t>
            </a:r>
            <a:r>
              <a:rPr lang="en-US" dirty="0" smtClean="0"/>
              <a:t> de </a:t>
            </a:r>
            <a:r>
              <a:rPr lang="en-US" dirty="0" err="1" smtClean="0"/>
              <a:t>Dinámica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(DS) dice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r>
              <a:rPr lang="en-US" dirty="0" smtClean="0"/>
              <a:t> son </a:t>
            </a:r>
            <a:r>
              <a:rPr lang="en-US" dirty="0" err="1" smtClean="0"/>
              <a:t>esenciales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aprendizaje</a:t>
            </a:r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err="1" smtClean="0"/>
              <a:t>Muchos</a:t>
            </a:r>
            <a:r>
              <a:rPr lang="en-US" dirty="0" smtClean="0"/>
              <a:t> de los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confrontan</a:t>
            </a:r>
            <a:r>
              <a:rPr lang="en-US" dirty="0" smtClean="0"/>
              <a:t> (</a:t>
            </a:r>
            <a:r>
              <a:rPr lang="en-US" dirty="0" err="1" smtClean="0"/>
              <a:t>agrícolas</a:t>
            </a:r>
            <a:r>
              <a:rPr lang="en-US" dirty="0" smtClean="0"/>
              <a:t>, </a:t>
            </a:r>
            <a:r>
              <a:rPr lang="en-US" dirty="0" err="1" smtClean="0"/>
              <a:t>económicos</a:t>
            </a:r>
            <a:r>
              <a:rPr lang="en-US" dirty="0" smtClean="0"/>
              <a:t>, </a:t>
            </a:r>
            <a:r>
              <a:rPr lang="en-US" dirty="0" err="1" smtClean="0"/>
              <a:t>sociales</a:t>
            </a:r>
            <a:r>
              <a:rPr lang="en-US" dirty="0" smtClean="0"/>
              <a:t>) </a:t>
            </a:r>
            <a:r>
              <a:rPr lang="en-US" dirty="0" err="1" smtClean="0"/>
              <a:t>surgen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dinámicos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endParaRPr lang="en-US" dirty="0" smtClean="0"/>
          </a:p>
          <a:p>
            <a:pPr lvl="1"/>
            <a:r>
              <a:rPr lang="en-US" dirty="0" smtClean="0"/>
              <a:t>Si un </a:t>
            </a:r>
            <a:r>
              <a:rPr lang="en-US" dirty="0" err="1" smtClean="0"/>
              <a:t>propósito</a:t>
            </a:r>
            <a:r>
              <a:rPr lang="en-US" dirty="0" smtClean="0"/>
              <a:t> de la </a:t>
            </a:r>
            <a:r>
              <a:rPr lang="en-US" dirty="0" err="1" smtClean="0"/>
              <a:t>enseñanza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toma</a:t>
            </a:r>
            <a:r>
              <a:rPr lang="en-US" dirty="0" smtClean="0"/>
              <a:t> de </a:t>
            </a:r>
            <a:r>
              <a:rPr lang="en-US" dirty="0" err="1" smtClean="0"/>
              <a:t>mejores</a:t>
            </a:r>
            <a:r>
              <a:rPr lang="en-US" dirty="0" smtClean="0"/>
              <a:t> </a:t>
            </a:r>
            <a:r>
              <a:rPr lang="en-US" dirty="0" err="1" smtClean="0"/>
              <a:t>decisiones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25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r>
              <a:rPr lang="en-US" dirty="0" smtClean="0"/>
              <a:t>:  ¿Son </a:t>
            </a:r>
            <a:r>
              <a:rPr lang="en-US" dirty="0" err="1" smtClean="0"/>
              <a:t>esenciales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 un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propósito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enseñanza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toma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mejores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decisiones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pPr lvl="2"/>
            <a:r>
              <a:rPr lang="en-US" dirty="0" err="1" smtClean="0"/>
              <a:t>Nuestros</a:t>
            </a:r>
            <a:r>
              <a:rPr lang="en-US" dirty="0" smtClean="0"/>
              <a:t>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saber 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funcionan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7130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r>
              <a:rPr lang="en-US" dirty="0" smtClean="0"/>
              <a:t>:  ¿Son </a:t>
            </a:r>
            <a:r>
              <a:rPr lang="en-US" dirty="0" err="1" smtClean="0"/>
              <a:t>esenciales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Sterman (2000) </a:t>
            </a:r>
            <a:r>
              <a:rPr lang="en-US" dirty="0" err="1" smtClean="0"/>
              <a:t>escribió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impiden</a:t>
            </a:r>
            <a:r>
              <a:rPr lang="en-US" dirty="0" smtClean="0"/>
              <a:t> el </a:t>
            </a:r>
            <a:r>
              <a:rPr lang="en-US" dirty="0" err="1" smtClean="0"/>
              <a:t>aprendizaje</a:t>
            </a:r>
            <a:r>
              <a:rPr lang="en-US" dirty="0" smtClean="0"/>
              <a:t> en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complejos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6" descr="st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903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400" y="1371600"/>
            <a:ext cx="4368800" cy="5410200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5410200" y="2819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Modelo</a:t>
            </a:r>
            <a:r>
              <a:rPr lang="en-US" dirty="0" smtClean="0">
                <a:solidFill>
                  <a:srgbClr val="0000FF"/>
                </a:solidFill>
              </a:rPr>
              <a:t> conceptual del </a:t>
            </a:r>
            <a:r>
              <a:rPr lang="en-US" dirty="0" err="1" smtClean="0">
                <a:solidFill>
                  <a:srgbClr val="0000FF"/>
                </a:solidFill>
              </a:rPr>
              <a:t>aprendizaje</a:t>
            </a:r>
            <a:r>
              <a:rPr lang="en-US" dirty="0" smtClean="0">
                <a:solidFill>
                  <a:srgbClr val="0000FF"/>
                </a:solidFill>
              </a:rPr>
              <a:t> en </a:t>
            </a:r>
            <a:r>
              <a:rPr lang="en-US" dirty="0" err="1" smtClean="0">
                <a:solidFill>
                  <a:srgbClr val="0000FF"/>
                </a:solidFill>
              </a:rPr>
              <a:t>sistema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dinámicos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09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8013" y="2057400"/>
            <a:ext cx="4649787" cy="4181475"/>
          </a:xfr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r>
              <a:rPr lang="en-US" dirty="0" smtClean="0"/>
              <a:t>:  ¿Son </a:t>
            </a:r>
            <a:r>
              <a:rPr lang="en-US" dirty="0" err="1" smtClean="0"/>
              <a:t>esenciales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Según</a:t>
            </a:r>
            <a:r>
              <a:rPr lang="en-US" dirty="0" smtClean="0"/>
              <a:t> Sterman, el </a:t>
            </a:r>
            <a:r>
              <a:rPr lang="en-US" dirty="0" err="1" smtClean="0"/>
              <a:t>aprendizaje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retroalimentación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0200" y="2819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Modelo</a:t>
            </a:r>
            <a:r>
              <a:rPr lang="en-US" dirty="0" smtClean="0">
                <a:solidFill>
                  <a:srgbClr val="0000FF"/>
                </a:solidFill>
              </a:rPr>
              <a:t> conceptual del </a:t>
            </a:r>
            <a:r>
              <a:rPr lang="en-US" dirty="0" err="1" smtClean="0">
                <a:solidFill>
                  <a:srgbClr val="0000FF"/>
                </a:solidFill>
              </a:rPr>
              <a:t>aprendizaje</a:t>
            </a:r>
            <a:r>
              <a:rPr lang="en-US" dirty="0" smtClean="0">
                <a:solidFill>
                  <a:srgbClr val="0000FF"/>
                </a:solidFill>
              </a:rPr>
              <a:t> en </a:t>
            </a:r>
            <a:r>
              <a:rPr lang="en-US" dirty="0" err="1" smtClean="0">
                <a:solidFill>
                  <a:srgbClr val="0000FF"/>
                </a:solidFill>
              </a:rPr>
              <a:t>sistema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dinámicos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70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r>
              <a:rPr lang="en-US" dirty="0" smtClean="0"/>
              <a:t>:  ¿Son </a:t>
            </a:r>
            <a:r>
              <a:rPr lang="en-US" dirty="0" err="1" smtClean="0"/>
              <a:t>esenciales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pensar</a:t>
            </a:r>
            <a:r>
              <a:rPr lang="en-US" dirty="0" smtClean="0"/>
              <a:t> en </a:t>
            </a:r>
            <a:r>
              <a:rPr lang="en-US" dirty="0" err="1" smtClean="0"/>
              <a:t>sistemas</a:t>
            </a:r>
            <a:endParaRPr lang="en-US" dirty="0" smtClean="0"/>
          </a:p>
          <a:p>
            <a:r>
              <a:rPr lang="en-US" dirty="0" smtClean="0"/>
              <a:t>Hay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de </a:t>
            </a:r>
            <a:r>
              <a:rPr lang="en-US" dirty="0" err="1" smtClean="0"/>
              <a:t>pensamiento</a:t>
            </a:r>
            <a:r>
              <a:rPr lang="en-US" dirty="0" smtClean="0"/>
              <a:t> </a:t>
            </a:r>
            <a:r>
              <a:rPr lang="en-US" dirty="0" err="1" smtClean="0"/>
              <a:t>sistémico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p.ej</a:t>
            </a:r>
            <a:r>
              <a:rPr lang="en-US" dirty="0" smtClean="0">
                <a:solidFill>
                  <a:srgbClr val="0000FF"/>
                </a:solidFill>
              </a:rPr>
              <a:t>.,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Herramientas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mapeo</a:t>
            </a:r>
            <a:r>
              <a:rPr lang="en-US" dirty="0" smtClean="0">
                <a:solidFill>
                  <a:srgbClr val="0000FF"/>
                </a:solidFill>
              </a:rPr>
              <a:t>” son </a:t>
            </a:r>
            <a:r>
              <a:rPr lang="en-US" dirty="0" err="1" smtClean="0">
                <a:solidFill>
                  <a:srgbClr val="0000FF"/>
                </a:solidFill>
              </a:rPr>
              <a:t>útiles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/>
              <a:t>Pero</a:t>
            </a:r>
            <a:r>
              <a:rPr lang="en-US" dirty="0" smtClean="0"/>
              <a:t> en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, se </a:t>
            </a:r>
            <a:r>
              <a:rPr lang="en-US" dirty="0" err="1" smtClean="0"/>
              <a:t>necesita</a:t>
            </a:r>
            <a:r>
              <a:rPr lang="en-US" dirty="0" smtClean="0"/>
              <a:t> un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especifico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Datos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ecuaciones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supuestos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Se </a:t>
            </a:r>
            <a:r>
              <a:rPr lang="en-US" dirty="0" err="1" smtClean="0"/>
              <a:t>necesitan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simulación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Para </a:t>
            </a:r>
            <a:r>
              <a:rPr lang="en-US" dirty="0" err="1" smtClean="0">
                <a:solidFill>
                  <a:srgbClr val="0000FF"/>
                </a:solidFill>
              </a:rPr>
              <a:t>lograr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muchos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objetivos</a:t>
            </a:r>
            <a:r>
              <a:rPr lang="en-US" dirty="0" smtClean="0">
                <a:solidFill>
                  <a:srgbClr val="0000FF"/>
                </a:solidFill>
              </a:rPr>
              <a:t> de la </a:t>
            </a:r>
            <a:r>
              <a:rPr lang="en-US" dirty="0" err="1" smtClean="0">
                <a:solidFill>
                  <a:srgbClr val="0000FF"/>
                </a:solidFill>
              </a:rPr>
              <a:t>enseñanza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88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Sistemas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en el Kinder?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Proyecto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Educativo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del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MIT</a:t>
            </a:r>
          </a:p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Recursos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educativos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dirigidos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escuelas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primarias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y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secudarias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75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28750"/>
            <a:ext cx="38258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0"/>
            <a:ext cx="3177063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¡Gracias!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369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latin typeface="Arial" charset="0"/>
                <a:ea typeface="ＭＳ Ｐゴシック" charset="0"/>
                <a:cs typeface="ＭＳ Ｐゴシック" charset="0"/>
              </a:rPr>
              <a:t>¿A </a:t>
            </a:r>
            <a:r>
              <a:rPr lang="en-US" sz="4200" dirty="0" err="1" smtClean="0">
                <a:latin typeface="Arial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sz="4200" dirty="0" smtClean="0">
                <a:latin typeface="Arial" charset="0"/>
                <a:ea typeface="ＭＳ Ｐゴシック" charset="0"/>
                <a:cs typeface="ＭＳ Ｐゴシック" charset="0"/>
              </a:rPr>
              <a:t> me </a:t>
            </a:r>
            <a:r>
              <a:rPr lang="en-US" sz="4200" dirty="0" err="1" smtClean="0">
                <a:latin typeface="Arial" charset="0"/>
                <a:ea typeface="ＭＳ Ｐゴシック" charset="0"/>
                <a:cs typeface="ＭＳ Ｐゴシック" charset="0"/>
              </a:rPr>
              <a:t>refiero</a:t>
            </a:r>
            <a:r>
              <a:rPr lang="en-US" sz="4200" dirty="0" smtClean="0">
                <a:latin typeface="Arial" charset="0"/>
                <a:ea typeface="ＭＳ Ｐゴシック" charset="0"/>
                <a:cs typeface="ＭＳ Ｐゴシック" charset="0"/>
              </a:rPr>
              <a:t> con “</a:t>
            </a:r>
            <a:r>
              <a:rPr lang="en-US" sz="4200" dirty="0" err="1" smtClean="0">
                <a:latin typeface="Arial" charset="0"/>
                <a:ea typeface="ＭＳ Ｐゴシック" charset="0"/>
                <a:cs typeface="ＭＳ Ｐゴシック" charset="0"/>
              </a:rPr>
              <a:t>modelo</a:t>
            </a:r>
            <a:r>
              <a:rPr lang="en-US" sz="4200" dirty="0" smtClean="0">
                <a:latin typeface="Arial" charset="0"/>
                <a:ea typeface="ＭＳ Ｐゴシック" charset="0"/>
                <a:cs typeface="ＭＳ Ｐゴシック" charset="0"/>
              </a:rPr>
              <a:t>”?</a:t>
            </a:r>
            <a:endParaRPr lang="en-US" sz="4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2147" name="Picture 3" descr="male-mod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1992313" cy="26241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2148" name="Picture 4" descr="mod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810000"/>
            <a:ext cx="1822450" cy="2667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2149" name="Picture 5" descr="equation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8400" y="1219200"/>
            <a:ext cx="4165600" cy="441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990600" y="14478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3200400" y="40386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9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4419600"/>
            <a:ext cx="251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¡No </a:t>
            </a:r>
            <a:r>
              <a:rPr lang="en-US" dirty="0" err="1" smtClean="0">
                <a:solidFill>
                  <a:srgbClr val="0000FF"/>
                </a:solidFill>
              </a:rPr>
              <a:t>modelos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moda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err="1" smtClean="0">
                <a:solidFill>
                  <a:srgbClr val="0000FF"/>
                </a:solidFill>
              </a:rPr>
              <a:t>por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supuesto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638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Una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posibilidad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pero</a:t>
            </a:r>
            <a:r>
              <a:rPr lang="en-US" dirty="0" smtClean="0">
                <a:solidFill>
                  <a:srgbClr val="0000FF"/>
                </a:solidFill>
              </a:rPr>
              <a:t> hay </a:t>
            </a:r>
            <a:r>
              <a:rPr lang="en-US" dirty="0" err="1" smtClean="0">
                <a:solidFill>
                  <a:srgbClr val="0000FF"/>
                </a:solidFill>
              </a:rPr>
              <a:t>otras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también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0" grpId="0"/>
      <p:bldP spid="262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>
                <a:latin typeface="Arial" charset="0"/>
                <a:ea typeface="ＭＳ Ｐゴシック" charset="0"/>
                <a:cs typeface="ＭＳ Ｐゴシック" charset="0"/>
              </a:rPr>
              <a:t>¿A </a:t>
            </a:r>
            <a:r>
              <a:rPr lang="en-US" sz="4300" dirty="0" err="1">
                <a:latin typeface="Arial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sz="4300" dirty="0">
                <a:latin typeface="Arial" charset="0"/>
                <a:ea typeface="ＭＳ Ｐゴシック" charset="0"/>
                <a:cs typeface="ＭＳ Ｐゴシック" charset="0"/>
              </a:rPr>
              <a:t> me </a:t>
            </a:r>
            <a:r>
              <a:rPr lang="en-US" sz="4300" dirty="0" err="1">
                <a:latin typeface="Arial" charset="0"/>
                <a:ea typeface="ＭＳ Ｐゴシック" charset="0"/>
                <a:cs typeface="ＭＳ Ｐゴシック" charset="0"/>
              </a:rPr>
              <a:t>refiero</a:t>
            </a:r>
            <a:r>
              <a:rPr lang="en-US" sz="4300" dirty="0">
                <a:latin typeface="Arial" charset="0"/>
                <a:ea typeface="ＭＳ Ｐゴシック" charset="0"/>
                <a:cs typeface="ＭＳ Ｐゴシック" charset="0"/>
              </a:rPr>
              <a:t> con “</a:t>
            </a:r>
            <a:r>
              <a:rPr lang="en-US" sz="4300" dirty="0" err="1">
                <a:latin typeface="Arial" charset="0"/>
                <a:ea typeface="ＭＳ Ｐゴシック" charset="0"/>
                <a:cs typeface="ＭＳ Ｐゴシック" charset="0"/>
              </a:rPr>
              <a:t>modelo</a:t>
            </a:r>
            <a:r>
              <a:rPr lang="en-US" sz="4300" dirty="0">
                <a:latin typeface="Arial" charset="0"/>
                <a:ea typeface="ＭＳ Ｐゴシック" charset="0"/>
                <a:cs typeface="ＭＳ Ｐゴシック" charset="0"/>
              </a:rPr>
              <a:t>”?</a:t>
            </a:r>
            <a:endParaRPr lang="en-US" sz="43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se </a:t>
            </a:r>
            <a:r>
              <a:rPr lang="en-US" dirty="0" err="1" smtClean="0"/>
              <a:t>refiere</a:t>
            </a:r>
            <a:r>
              <a:rPr lang="en-US" dirty="0" smtClean="0"/>
              <a:t> </a:t>
            </a:r>
            <a:r>
              <a:rPr lang="en-US" dirty="0" err="1" smtClean="0"/>
              <a:t>tampoco</a:t>
            </a:r>
            <a:r>
              <a:rPr lang="en-US" dirty="0" smtClean="0"/>
              <a:t> al </a:t>
            </a:r>
            <a:r>
              <a:rPr lang="en-US" dirty="0" err="1" smtClean="0"/>
              <a:t>término</a:t>
            </a:r>
            <a:r>
              <a:rPr lang="en-US" dirty="0" smtClean="0"/>
              <a:t> “modeling”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usa</a:t>
            </a:r>
            <a:r>
              <a:rPr lang="en-US" dirty="0" smtClean="0"/>
              <a:t> en la </a:t>
            </a:r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pedagógica</a:t>
            </a:r>
            <a:endParaRPr lang="en-US" dirty="0" smtClean="0"/>
          </a:p>
          <a:p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aprenden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través</a:t>
            </a:r>
            <a:r>
              <a:rPr lang="en-US" dirty="0" smtClean="0"/>
              <a:t> de la </a:t>
            </a:r>
            <a:r>
              <a:rPr lang="en-US" dirty="0" err="1" smtClean="0"/>
              <a:t>observación</a:t>
            </a:r>
            <a:r>
              <a:rPr lang="en-US" dirty="0" smtClean="0"/>
              <a:t> del </a:t>
            </a:r>
            <a:r>
              <a:rPr lang="en-US" dirty="0" err="1" smtClean="0"/>
              <a:t>profesor</a:t>
            </a:r>
            <a:r>
              <a:rPr lang="en-US" dirty="0" smtClean="0"/>
              <a:t>, </a:t>
            </a:r>
            <a:r>
              <a:rPr lang="en-US" dirty="0" err="1" smtClean="0"/>
              <a:t>quien</a:t>
            </a:r>
            <a:r>
              <a:rPr lang="en-US" dirty="0" smtClean="0"/>
              <a:t> les </a:t>
            </a:r>
            <a:r>
              <a:rPr lang="en-US" dirty="0" smtClean="0"/>
              <a:t>da un </a:t>
            </a:r>
            <a:r>
              <a:rPr lang="en-US" dirty="0" err="1" smtClean="0"/>
              <a:t>ejemplo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68842"/>
            <a:ext cx="4572000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Qué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modelo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Meadows and Robinson (1986)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ctr">
              <a:buFontTx/>
              <a:buNone/>
            </a:pPr>
            <a:r>
              <a:rPr lang="ja-JP" alt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Un </a:t>
            </a:r>
            <a:r>
              <a:rPr lang="en-US" altLang="ja-JP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conjunto</a:t>
            </a:r>
            <a:r>
              <a:rPr lang="en-US" altLang="ja-JP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altLang="ja-JP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generalizaciones</a:t>
            </a:r>
            <a:r>
              <a:rPr lang="en-US" altLang="ja-JP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 </a:t>
            </a:r>
            <a:r>
              <a:rPr lang="en-US" altLang="ja-JP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supuestos</a:t>
            </a:r>
            <a:r>
              <a:rPr lang="en-US" altLang="ja-JP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sobre</a:t>
            </a:r>
            <a:r>
              <a:rPr lang="en-US" altLang="ja-JP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altLang="ja-JP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mundo</a:t>
            </a:r>
            <a:r>
              <a:rPr lang="ja-JP" alt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Modelo</a:t>
            </a:r>
            <a:r>
              <a:rPr lang="en-US" dirty="0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mental</a:t>
            </a:r>
            <a:endParaRPr lang="en-US" dirty="0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err="1" smtClean="0">
                <a:latin typeface="Arial" charset="0"/>
                <a:ea typeface="ＭＳ Ｐゴシック" charset="0"/>
              </a:rPr>
              <a:t>Supuestos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acerca</a:t>
            </a:r>
            <a:r>
              <a:rPr lang="en-US" dirty="0" smtClean="0">
                <a:latin typeface="Arial" charset="0"/>
                <a:ea typeface="ＭＳ Ｐゴシック" charset="0"/>
              </a:rPr>
              <a:t> de un </a:t>
            </a:r>
            <a:r>
              <a:rPr lang="en-US" dirty="0" err="1" smtClean="0">
                <a:latin typeface="Arial" charset="0"/>
                <a:ea typeface="ＭＳ Ｐゴシック" charset="0"/>
              </a:rPr>
              <a:t>individuo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Arial" charset="0"/>
                <a:ea typeface="ＭＳ Ｐゴシック" charset="0"/>
              </a:rPr>
              <a:t>Normalmente</a:t>
            </a:r>
            <a:r>
              <a:rPr lang="en-US" dirty="0" smtClean="0">
                <a:latin typeface="Arial" charset="0"/>
                <a:ea typeface="ＭＳ Ｐゴシック" charset="0"/>
              </a:rPr>
              <a:t>, no se </a:t>
            </a:r>
            <a:r>
              <a:rPr lang="en-US" dirty="0" err="1" smtClean="0">
                <a:latin typeface="Arial" charset="0"/>
                <a:ea typeface="ＭＳ Ｐゴシック" charset="0"/>
              </a:rPr>
              <a:t>registran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por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escrito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r>
              <a:rPr lang="en-US" dirty="0" err="1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Modelo</a:t>
            </a:r>
            <a:r>
              <a:rPr lang="en-US" dirty="0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formal</a:t>
            </a:r>
            <a:endParaRPr lang="en-US" dirty="0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err="1">
                <a:latin typeface="Arial" charset="0"/>
                <a:ea typeface="ＭＳ Ｐゴシック" charset="0"/>
              </a:rPr>
              <a:t>Supuestos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escritos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(</a:t>
            </a:r>
            <a:r>
              <a:rPr lang="en-US" dirty="0" err="1" smtClean="0">
                <a:latin typeface="Arial" charset="0"/>
                <a:ea typeface="ＭＳ Ｐゴシック" charset="0"/>
              </a:rPr>
              <a:t>más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específicos</a:t>
            </a:r>
            <a:r>
              <a:rPr lang="en-US" dirty="0" smtClean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Arial" charset="0"/>
                <a:ea typeface="ＭＳ Ｐゴシック" charset="0"/>
              </a:rPr>
              <a:t>Palabras</a:t>
            </a:r>
            <a:r>
              <a:rPr lang="en-US" dirty="0" smtClean="0">
                <a:latin typeface="Arial" charset="0"/>
                <a:ea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</a:rPr>
              <a:t>ecuaciones</a:t>
            </a:r>
            <a:r>
              <a:rPr lang="en-US" dirty="0" smtClean="0">
                <a:latin typeface="Arial" charset="0"/>
                <a:ea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</a:rPr>
              <a:t>diagramas</a:t>
            </a:r>
            <a:r>
              <a:rPr lang="en-US" dirty="0" smtClean="0">
                <a:latin typeface="Arial" charset="0"/>
                <a:ea typeface="ＭＳ Ｐゴシック" charset="0"/>
              </a:rPr>
              <a:t>, etc.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Quién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modelador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Quién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crea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modelos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¿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Quién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modelos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Todos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Somos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Modeladores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Creamos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usamos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estos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modelos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mentales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ayudar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nuestras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decisiones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cotidianas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Nuestros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modelos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mentales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son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conceptualización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sobre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cómo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funciona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mundo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40640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¿Son </a:t>
            </a:r>
            <a:r>
              <a:rPr lang="en-US" dirty="0" err="1" smtClean="0"/>
              <a:t>correctos</a:t>
            </a:r>
            <a:r>
              <a:rPr lang="en-US" dirty="0" smtClean="0"/>
              <a:t> </a:t>
            </a:r>
            <a:r>
              <a:rPr lang="en-US" dirty="0" err="1" smtClean="0"/>
              <a:t>nuestros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mentales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1:  El </a:t>
            </a:r>
            <a:r>
              <a:rPr lang="en-US" dirty="0" err="1" smtClean="0"/>
              <a:t>Juego</a:t>
            </a:r>
            <a:r>
              <a:rPr lang="en-US" dirty="0" smtClean="0"/>
              <a:t> “</a:t>
            </a:r>
            <a:r>
              <a:rPr lang="en-US" dirty="0" err="1" smtClean="0"/>
              <a:t>Dobla</a:t>
            </a:r>
            <a:r>
              <a:rPr lang="en-US" dirty="0" smtClean="0"/>
              <a:t>-la-</a:t>
            </a:r>
            <a:r>
              <a:rPr lang="en-US" dirty="0" err="1" smtClean="0"/>
              <a:t>Hoja</a:t>
            </a:r>
            <a:r>
              <a:rPr lang="en-US" dirty="0" smtClean="0"/>
              <a:t>”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fuera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posible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doblar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hoja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papel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40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veces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dirty="0" smtClean="0"/>
              <a:t>¿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Cuál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sería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grosor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 la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hoja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52600"/>
            <a:ext cx="4038600" cy="403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0" y="5638800"/>
            <a:ext cx="198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¿</a:t>
            </a:r>
            <a:r>
              <a:rPr lang="en-US" dirty="0" err="1" smtClean="0">
                <a:solidFill>
                  <a:srgbClr val="0000FF"/>
                </a:solidFill>
              </a:rPr>
              <a:t>Nos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sirve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como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 err="1">
                <a:solidFill>
                  <a:srgbClr val="0000FF"/>
                </a:solidFill>
              </a:rPr>
              <a:t>información</a:t>
            </a:r>
            <a:r>
              <a:rPr lang="en-US" dirty="0">
                <a:solidFill>
                  <a:srgbClr val="0000FF"/>
                </a:solidFill>
              </a:rPr>
              <a:t>?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404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1381</Words>
  <Application>Microsoft Office PowerPoint</Application>
  <PresentationFormat>On-screen Show (4:3)</PresentationFormat>
  <Paragraphs>188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Uso de la modelación como herramienta para mejorar la enseñanza</vt:lpstr>
      <vt:lpstr>Esquema de la presentación</vt:lpstr>
      <vt:lpstr>Una Perspectiva Sobre el Tema</vt:lpstr>
      <vt:lpstr>¿A qué me refiero con “modelo”?</vt:lpstr>
      <vt:lpstr>¿A qué me refiero con “modelo”?</vt:lpstr>
      <vt:lpstr>¿Qué es un modelo?</vt:lpstr>
      <vt:lpstr>¿Quién es un modelador?</vt:lpstr>
      <vt:lpstr>Todos Somos Modeladores</vt:lpstr>
      <vt:lpstr>¿Son correctos nuestros modelos mentales?</vt:lpstr>
      <vt:lpstr>¿Son correctos nuestros modelos mentales?</vt:lpstr>
      <vt:lpstr>Frecuencia típica de estimaciones</vt:lpstr>
      <vt:lpstr>El valor correcto es…</vt:lpstr>
      <vt:lpstr>Representación gráfica</vt:lpstr>
      <vt:lpstr>Un modelo sencillo nos ayuda</vt:lpstr>
      <vt:lpstr>Ejercicio 1 nos demuestra </vt:lpstr>
      <vt:lpstr>Uso de modelos en la enseñanza:  Unos ejemplos</vt:lpstr>
      <vt:lpstr>Ejemplo 1:  Modelos conceptuales</vt:lpstr>
      <vt:lpstr>Ejemplo 1: Modelo Conceptual</vt:lpstr>
      <vt:lpstr>Ejemplo 2: Juegos</vt:lpstr>
      <vt:lpstr>Ejemplo 2: Juegos</vt:lpstr>
      <vt:lpstr>Ejemplo 3:  Juegos</vt:lpstr>
      <vt:lpstr>Juego: Instrucciones</vt:lpstr>
      <vt:lpstr>Ejemplo 3:</vt:lpstr>
      <vt:lpstr>Ejemplo 3: Juegos</vt:lpstr>
      <vt:lpstr>Ejemplo 4: Modelo de Simulación</vt:lpstr>
      <vt:lpstr>Ejemplo 4: Estructura consolidada del modelo</vt:lpstr>
      <vt:lpstr>Ejemplo 4: Modelo de Simulación</vt:lpstr>
      <vt:lpstr>Ejemplo 5: Modelación Participativa (Group Model Building)</vt:lpstr>
      <vt:lpstr>Ejemplo 5: Modelación Participativa (Group Model Building)</vt:lpstr>
      <vt:lpstr>Ejemplo 5: Modelación Participativa (Group Model Building)</vt:lpstr>
      <vt:lpstr>Resumen (hasta este punto)</vt:lpstr>
      <vt:lpstr>Modelos de simulación:  ¿Son esenciales?</vt:lpstr>
      <vt:lpstr>Modelos de simulación:  ¿Son esenciales?</vt:lpstr>
      <vt:lpstr>Modelos de simulación:  ¿Son esenciales?</vt:lpstr>
      <vt:lpstr>Modelos de simulación:  ¿Son esenciales?</vt:lpstr>
      <vt:lpstr>Modelos de simulación:  ¿Son esenciales?</vt:lpstr>
      <vt:lpstr>¿Sistemas en el Kinder?</vt:lpstr>
      <vt:lpstr>¡Gracias!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System Dynamics Modeling</dc:title>
  <dc:creator>Chuck Nicholson</dc:creator>
  <cp:lastModifiedBy>Bernardo Quiroga</cp:lastModifiedBy>
  <cp:revision>251</cp:revision>
  <cp:lastPrinted>2013-10-06T15:25:13Z</cp:lastPrinted>
  <dcterms:created xsi:type="dcterms:W3CDTF">2005-08-01T16:48:27Z</dcterms:created>
  <dcterms:modified xsi:type="dcterms:W3CDTF">2013-10-11T17:19:08Z</dcterms:modified>
</cp:coreProperties>
</file>